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handoutMasterIdLst>
    <p:handoutMasterId r:id="rId23"/>
  </p:handoutMasterIdLst>
  <p:sldIdLst>
    <p:sldId id="257" r:id="rId2"/>
    <p:sldId id="290" r:id="rId3"/>
    <p:sldId id="264" r:id="rId4"/>
    <p:sldId id="287" r:id="rId5"/>
    <p:sldId id="261" r:id="rId6"/>
    <p:sldId id="266" r:id="rId7"/>
    <p:sldId id="281" r:id="rId8"/>
    <p:sldId id="277" r:id="rId9"/>
    <p:sldId id="278" r:id="rId10"/>
    <p:sldId id="279" r:id="rId11"/>
    <p:sldId id="280" r:id="rId12"/>
    <p:sldId id="282" r:id="rId13"/>
    <p:sldId id="289" r:id="rId14"/>
    <p:sldId id="283" r:id="rId15"/>
    <p:sldId id="284" r:id="rId16"/>
    <p:sldId id="285" r:id="rId17"/>
    <p:sldId id="286" r:id="rId18"/>
    <p:sldId id="276" r:id="rId19"/>
    <p:sldId id="288" r:id="rId20"/>
    <p:sldId id="329" r:id="rId21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F2B"/>
    <a:srgbClr val="2E3722"/>
    <a:srgbClr val="344529"/>
    <a:srgbClr val="2B3922"/>
    <a:srgbClr val="FCF7F1"/>
    <a:srgbClr val="B8D233"/>
    <a:srgbClr val="5CC6D6"/>
    <a:srgbClr val="F8D22F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152" autoAdjust="0"/>
  </p:normalViewPr>
  <p:slideViewPr>
    <p:cSldViewPr snapToGrid="0">
      <p:cViewPr varScale="1">
        <p:scale>
          <a:sx n="60" d="100"/>
          <a:sy n="60" d="100"/>
        </p:scale>
        <p:origin x="8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hyperlink" Target="https://psychtranslation.com/2018/06/25/%e7%82%ba%e4%bb%80%e9%ba%bc%e4%ba%ba%e6%9c%83%e8%87%aa%e6%ae%ba%ef%bc%9f%e5%be%9e%e5%bf%83%e7%90%86%e5%ad%b8%e7%9c%8b%e8%87%aa%e6%ae%ba%e9%98%b2%e6%b2%bb/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6" Type="http://schemas.openxmlformats.org/officeDocument/2006/relationships/hyperlink" Target="https://psychtranslation.com/2018/06/25/%e7%82%ba%e4%bb%80%e9%ba%bc%e4%ba%ba%e6%9c%83%e8%87%aa%e6%ae%ba%ef%bc%9f%e5%be%9e%e5%bf%83%e7%90%86%e5%ad%b8%e7%9c%8b%e8%87%aa%e6%ae%ba%e9%98%b2%e6%b2%bb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zh-TW" altLang="en-US" sz="1800" b="1" i="0" dirty="0">
              <a:latin typeface="標楷體" panose="03000509000000000000" pitchFamily="65" charset="-120"/>
              <a:ea typeface="標楷體" panose="03000509000000000000" pitchFamily="65" charset="-120"/>
            </a:rPr>
            <a:t>「自殺念頭」</a:t>
          </a:r>
          <a:endParaRPr lang="en-US" altLang="zh-TW" sz="1800" b="1" i="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ct val="100000"/>
            </a:lnSpc>
            <a:defRPr cap="all"/>
          </a:pPr>
          <a:r>
            <a:rPr lang="zh-TW" altLang="en-US" sz="1400" b="0" i="0" dirty="0">
              <a:latin typeface="標楷體" panose="03000509000000000000" pitchFamily="65" charset="-120"/>
              <a:ea typeface="標楷體" panose="03000509000000000000" pitchFamily="65" charset="-120"/>
            </a:rPr>
            <a:t>指的是不想活、想死、想了結自己生命的想法。</a:t>
          </a:r>
          <a:endParaRPr lang="zh-tw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 sz="200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 sz="200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49225C73-1633-42F1-AB3B-7CB183E5F8B8}">
      <dgm:prSet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zh-TW" altLang="en-US" sz="1800" b="1" i="0" dirty="0">
              <a:latin typeface="標楷體" panose="03000509000000000000" pitchFamily="65" charset="-120"/>
              <a:ea typeface="標楷體" panose="03000509000000000000" pitchFamily="65" charset="-120"/>
            </a:rPr>
            <a:t>「自殺意圖」</a:t>
          </a:r>
          <a:endParaRPr lang="en-US" altLang="zh-TW" sz="1800" b="1" i="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ct val="100000"/>
            </a:lnSpc>
            <a:defRPr cap="all"/>
          </a:pPr>
          <a:r>
            <a:rPr lang="zh-TW" altLang="en-US" sz="1400" b="0" i="0" dirty="0">
              <a:latin typeface="標楷體" panose="03000509000000000000" pitchFamily="65" charset="-120"/>
              <a:ea typeface="標楷體" panose="03000509000000000000" pitchFamily="65" charset="-120"/>
            </a:rPr>
            <a:t>有自殺的打算、意圖或決心。</a:t>
          </a:r>
          <a:endParaRPr lang="zh-tw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 sz="200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 sz="200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1C383F32-22E8-4F62-A3E0-BDC3D5F48992}">
      <dgm:prSet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zh-TW" altLang="en-US" sz="1800" b="1" i="0" dirty="0">
              <a:latin typeface="標楷體" panose="03000509000000000000" pitchFamily="65" charset="-120"/>
              <a:ea typeface="標楷體" panose="03000509000000000000" pitchFamily="65" charset="-120"/>
            </a:rPr>
            <a:t>「自殺計劃」</a:t>
          </a:r>
          <a:endParaRPr lang="en-US" altLang="zh-TW" sz="1800" b="1" i="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ct val="100000"/>
            </a:lnSpc>
            <a:defRPr cap="all"/>
          </a:pPr>
          <a:r>
            <a:rPr lang="zh-TW" altLang="en-US" sz="1200" b="0" i="0" dirty="0">
              <a:latin typeface="標楷體" panose="03000509000000000000" pitchFamily="65" charset="-120"/>
              <a:ea typeface="標楷體" panose="03000509000000000000" pitchFamily="65" charset="-120"/>
            </a:rPr>
            <a:t>具體自殺的方法、時間和地點以及其他準備自殺之行為（</a:t>
          </a:r>
          <a:r>
            <a:rPr lang="en-US" altLang="zh-TW" sz="1200" b="0" i="0" dirty="0">
              <a:latin typeface="標楷體" panose="03000509000000000000" pitchFamily="65" charset="-120"/>
              <a:ea typeface="標楷體" panose="03000509000000000000" pitchFamily="65" charset="-120"/>
            </a:rPr>
            <a:t>e.g., </a:t>
          </a:r>
          <a:r>
            <a:rPr lang="zh-TW" altLang="en-US" sz="1200" b="0" i="0" dirty="0">
              <a:latin typeface="標楷體" panose="03000509000000000000" pitchFamily="65" charset="-120"/>
              <a:ea typeface="標楷體" panose="03000509000000000000" pitchFamily="65" charset="-120"/>
            </a:rPr>
            <a:t>寫好遺書）。</a:t>
          </a:r>
          <a:endParaRPr lang="zh-tw" sz="1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n-US" sz="200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n-US" sz="200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D7AC7692-B32D-452E-87CB-1B079266494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TW" altLang="en-US" sz="1800" b="1" dirty="0">
              <a:latin typeface="標楷體" panose="03000509000000000000" pitchFamily="65" charset="-120"/>
              <a:ea typeface="標楷體" panose="03000509000000000000" pitchFamily="65" charset="-120"/>
            </a:rPr>
            <a:t>「自殺企圖」</a:t>
          </a:r>
          <a:endParaRPr lang="en-US" altLang="zh-TW" sz="1800" b="1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ct val="100000"/>
            </a:lnSpc>
            <a:defRPr cap="all"/>
          </a:pPr>
          <a:r>
            <a: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rPr>
            <a:t>過去企圖或嘗試自殺，一般泛指自殺未遂的行為。</a:t>
          </a:r>
        </a:p>
      </dgm:t>
    </dgm:pt>
    <dgm:pt modelId="{73A265AC-CA94-4B8D-AD16-365B2B98FABA}" type="parTrans" cxnId="{334AB190-7200-4CAB-AFE1-CD9FAD6997BF}">
      <dgm:prSet/>
      <dgm:spPr/>
      <dgm:t>
        <a:bodyPr/>
        <a:lstStyle/>
        <a:p>
          <a:endParaRPr lang="zh-TW" altLang="en-US" sz="2000"/>
        </a:p>
      </dgm:t>
    </dgm:pt>
    <dgm:pt modelId="{47291D94-9E2B-4320-B336-CD2D32A29AC9}" type="sibTrans" cxnId="{334AB190-7200-4CAB-AFE1-CD9FAD6997BF}">
      <dgm:prSet/>
      <dgm:spPr/>
      <dgm:t>
        <a:bodyPr/>
        <a:lstStyle/>
        <a:p>
          <a:endParaRPr lang="zh-TW" altLang="en-US" sz="2000"/>
        </a:p>
      </dgm:t>
    </dgm:pt>
    <dgm:pt modelId="{E037302B-E674-40F2-920F-8673908650C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TW" altLang="en-US" sz="1800" b="1" i="0" dirty="0">
              <a:latin typeface="標楷體" panose="03000509000000000000" pitchFamily="65" charset="-120"/>
              <a:ea typeface="標楷體" panose="03000509000000000000" pitchFamily="65" charset="-120"/>
            </a:rPr>
            <a:t>取得工具的管道 </a:t>
          </a:r>
          <a:endParaRPr lang="en-US" altLang="zh-TW" sz="1800" b="1" i="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ct val="100000"/>
            </a:lnSpc>
            <a:defRPr cap="all"/>
          </a:pPr>
          <a:r>
            <a:rPr lang="zh-TW" altLang="en-US" sz="1400" b="0" i="0" dirty="0">
              <a:latin typeface="標楷體" panose="03000509000000000000" pitchFamily="65" charset="-120"/>
              <a:ea typeface="標楷體" panose="03000509000000000000" pitchFamily="65" charset="-120"/>
            </a:rPr>
            <a:t>自殺評估重要的一環，預防自殺最好的方式之一是</a:t>
          </a:r>
          <a:r>
            <a:rPr lang="zh-TW" altLang="en-US" sz="1400" b="0" i="0" dirty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1"/>
            </a:rPr>
            <a:t>限制自己取得自殺工具</a:t>
          </a:r>
          <a:r>
            <a:rPr lang="zh-TW" altLang="en-US" sz="1200" b="0" i="0" dirty="0"/>
            <a:t>。</a:t>
          </a:r>
          <a:endParaRPr lang="zh-TW" altLang="en-US" sz="1200" dirty="0"/>
        </a:p>
      </dgm:t>
    </dgm:pt>
    <dgm:pt modelId="{40D83857-E611-43A4-A981-533B3878D3EF}" type="parTrans" cxnId="{8B3FE69D-FF19-4E07-A826-48186F78F512}">
      <dgm:prSet/>
      <dgm:spPr/>
      <dgm:t>
        <a:bodyPr/>
        <a:lstStyle/>
        <a:p>
          <a:endParaRPr lang="zh-TW" altLang="en-US" sz="2000"/>
        </a:p>
      </dgm:t>
    </dgm:pt>
    <dgm:pt modelId="{0C30BDAC-3C31-44DA-AC60-A8F88E138CF5}" type="sibTrans" cxnId="{8B3FE69D-FF19-4E07-A826-48186F78F512}">
      <dgm:prSet/>
      <dgm:spPr/>
      <dgm:t>
        <a:bodyPr/>
        <a:lstStyle/>
        <a:p>
          <a:endParaRPr lang="zh-TW" altLang="en-US" sz="2000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5"/>
      <dgm:spPr/>
    </dgm:pt>
    <dgm:pt modelId="{7C175B98-93F4-4D7C-BB95-1514AB879CD5}" type="pres">
      <dgm:prSet presAssocID="{40FC4FFE-8987-4A26-B7F4-8A516F18ADAE}" presName="iconRect" presStyleLbl="node1" presStyleIdx="0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5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5"/>
      <dgm:spPr/>
    </dgm:pt>
    <dgm:pt modelId="{DB4CA7C4-FCA1-4127-B20A-2A5C031A3CF4}" type="pres">
      <dgm:prSet presAssocID="{49225C73-1633-42F1-AB3B-7CB183E5F8B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5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5"/>
      <dgm:spPr/>
    </dgm:pt>
    <dgm:pt modelId="{39509775-983E-4110-B989-EE2CD6514BE0}" type="pres">
      <dgm:prSet presAssocID="{1C383F32-22E8-4F62-A3E0-BDC3D5F48992}" presName="iconRect" presStyleLbl="node1" presStyleIdx="2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5">
        <dgm:presLayoutVars>
          <dgm:chMax val="1"/>
          <dgm:chPref val="1"/>
        </dgm:presLayoutVars>
      </dgm:prSet>
      <dgm:spPr/>
    </dgm:pt>
    <dgm:pt modelId="{6CE62FC6-2AA2-4AE8-A347-686F3CF577A8}" type="pres">
      <dgm:prSet presAssocID="{8500F72A-2C6D-4FDF-9C1D-CA691380EB0B}" presName="sibTrans" presStyleCnt="0"/>
      <dgm:spPr/>
    </dgm:pt>
    <dgm:pt modelId="{5519B925-73C8-4963-9A64-33A30736F10F}" type="pres">
      <dgm:prSet presAssocID="{D7AC7692-B32D-452E-87CB-1B079266494B}" presName="compNode" presStyleCnt="0"/>
      <dgm:spPr/>
    </dgm:pt>
    <dgm:pt modelId="{CDDABA8F-1A96-4E41-957E-3AE0578307EC}" type="pres">
      <dgm:prSet presAssocID="{D7AC7692-B32D-452E-87CB-1B079266494B}" presName="iconBgRect" presStyleLbl="bgShp" presStyleIdx="3" presStyleCnt="5"/>
      <dgm:spPr/>
    </dgm:pt>
    <dgm:pt modelId="{82DC229B-0E0F-4C27-9381-9021F1E7EDD9}" type="pres">
      <dgm:prSet presAssocID="{D7AC7692-B32D-452E-87CB-1B079266494B}" presName="iconRect" presStyleLbl="node1" presStyleIdx="3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B1035C6F-BFB8-448E-A0DA-D72EC9C32D21}" type="pres">
      <dgm:prSet presAssocID="{D7AC7692-B32D-452E-87CB-1B079266494B}" presName="spaceRect" presStyleCnt="0"/>
      <dgm:spPr/>
    </dgm:pt>
    <dgm:pt modelId="{FCD0164C-9699-4255-9F8D-CE50B5C06575}" type="pres">
      <dgm:prSet presAssocID="{D7AC7692-B32D-452E-87CB-1B079266494B}" presName="textRect" presStyleLbl="revTx" presStyleIdx="3" presStyleCnt="5">
        <dgm:presLayoutVars>
          <dgm:chMax val="1"/>
          <dgm:chPref val="1"/>
        </dgm:presLayoutVars>
      </dgm:prSet>
      <dgm:spPr/>
    </dgm:pt>
    <dgm:pt modelId="{5919926C-A114-4533-983F-F86CF12FB931}" type="pres">
      <dgm:prSet presAssocID="{47291D94-9E2B-4320-B336-CD2D32A29AC9}" presName="sibTrans" presStyleCnt="0"/>
      <dgm:spPr/>
    </dgm:pt>
    <dgm:pt modelId="{A16E4F99-9C1A-4F86-89FC-704FC9C90264}" type="pres">
      <dgm:prSet presAssocID="{E037302B-E674-40F2-920F-8673908650C0}" presName="compNode" presStyleCnt="0"/>
      <dgm:spPr/>
    </dgm:pt>
    <dgm:pt modelId="{FCBD797B-4A3F-4F95-A019-7B531E9CBBDD}" type="pres">
      <dgm:prSet presAssocID="{E037302B-E674-40F2-920F-8673908650C0}" presName="iconBgRect" presStyleLbl="bgShp" presStyleIdx="4" presStyleCnt="5"/>
      <dgm:spPr/>
    </dgm:pt>
    <dgm:pt modelId="{C2CEA669-1B13-47FF-88D6-5EE2872FED6C}" type="pres">
      <dgm:prSet presAssocID="{E037302B-E674-40F2-920F-8673908650C0}" presName="iconRect" presStyleLbl="node1" presStyleIdx="4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0BC41CC-176D-4C31-8A4E-083467CDBAF7}" type="pres">
      <dgm:prSet presAssocID="{E037302B-E674-40F2-920F-8673908650C0}" presName="spaceRect" presStyleCnt="0"/>
      <dgm:spPr/>
    </dgm:pt>
    <dgm:pt modelId="{BBA26733-904B-4457-9FEB-78341EB4B66C}" type="pres">
      <dgm:prSet presAssocID="{E037302B-E674-40F2-920F-8673908650C0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8E4F23E-F75D-4E4C-A23F-5626FA78557F}" type="presOf" srcId="{D7AC7692-B32D-452E-87CB-1B079266494B}" destId="{FCD0164C-9699-4255-9F8D-CE50B5C06575}" srcOrd="0" destOrd="0" presId="urn:microsoft.com/office/officeart/2018/5/layout/IconCircleLabelList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83C9DA81-D4DA-4038-AE3C-639F9A3CE1D2}" type="presOf" srcId="{E037302B-E674-40F2-920F-8673908650C0}" destId="{BBA26733-904B-4457-9FEB-78341EB4B66C}" srcOrd="0" destOrd="0" presId="urn:microsoft.com/office/officeart/2018/5/layout/IconCircleLabelList"/>
    <dgm:cxn modelId="{334AB190-7200-4CAB-AFE1-CD9FAD6997BF}" srcId="{01A66772-F185-4D58-B8BB-E9370D7A7A2B}" destId="{D7AC7692-B32D-452E-87CB-1B079266494B}" srcOrd="3" destOrd="0" parTransId="{73A265AC-CA94-4B8D-AD16-365B2B98FABA}" sibTransId="{47291D94-9E2B-4320-B336-CD2D32A29AC9}"/>
    <dgm:cxn modelId="{8B3FE69D-FF19-4E07-A826-48186F78F512}" srcId="{01A66772-F185-4D58-B8BB-E9370D7A7A2B}" destId="{E037302B-E674-40F2-920F-8673908650C0}" srcOrd="4" destOrd="0" parTransId="{40D83857-E611-43A4-A981-533B3878D3EF}" sibTransId="{0C30BDAC-3C31-44DA-AC60-A8F88E138CF5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  <dgm:cxn modelId="{CAC3610C-1E42-471E-B89A-8C697BA020E9}" type="presParOf" srcId="{50B3CE7C-E10B-4E23-BD93-03664997C932}" destId="{6CE62FC6-2AA2-4AE8-A347-686F3CF577A8}" srcOrd="5" destOrd="0" presId="urn:microsoft.com/office/officeart/2018/5/layout/IconCircleLabelList"/>
    <dgm:cxn modelId="{1C730559-F89A-4490-9E05-28F6D753D709}" type="presParOf" srcId="{50B3CE7C-E10B-4E23-BD93-03664997C932}" destId="{5519B925-73C8-4963-9A64-33A30736F10F}" srcOrd="6" destOrd="0" presId="urn:microsoft.com/office/officeart/2018/5/layout/IconCircleLabelList"/>
    <dgm:cxn modelId="{F77FAB27-ACA3-4E14-B7BB-CEFE34CD6518}" type="presParOf" srcId="{5519B925-73C8-4963-9A64-33A30736F10F}" destId="{CDDABA8F-1A96-4E41-957E-3AE0578307EC}" srcOrd="0" destOrd="0" presId="urn:microsoft.com/office/officeart/2018/5/layout/IconCircleLabelList"/>
    <dgm:cxn modelId="{7E3F27A8-EC95-4E45-89E0-5DC6ACE1A398}" type="presParOf" srcId="{5519B925-73C8-4963-9A64-33A30736F10F}" destId="{82DC229B-0E0F-4C27-9381-9021F1E7EDD9}" srcOrd="1" destOrd="0" presId="urn:microsoft.com/office/officeart/2018/5/layout/IconCircleLabelList"/>
    <dgm:cxn modelId="{4F5C178C-96FE-45E6-ADE4-90673FC7E0F7}" type="presParOf" srcId="{5519B925-73C8-4963-9A64-33A30736F10F}" destId="{B1035C6F-BFB8-448E-A0DA-D72EC9C32D21}" srcOrd="2" destOrd="0" presId="urn:microsoft.com/office/officeart/2018/5/layout/IconCircleLabelList"/>
    <dgm:cxn modelId="{E8F39307-4823-49B6-A47D-B0C7CEE39155}" type="presParOf" srcId="{5519B925-73C8-4963-9A64-33A30736F10F}" destId="{FCD0164C-9699-4255-9F8D-CE50B5C06575}" srcOrd="3" destOrd="0" presId="urn:microsoft.com/office/officeart/2018/5/layout/IconCircleLabelList"/>
    <dgm:cxn modelId="{217FF515-81E6-4D86-BE76-00299D8C2B03}" type="presParOf" srcId="{50B3CE7C-E10B-4E23-BD93-03664997C932}" destId="{5919926C-A114-4533-983F-F86CF12FB931}" srcOrd="7" destOrd="0" presId="urn:microsoft.com/office/officeart/2018/5/layout/IconCircleLabelList"/>
    <dgm:cxn modelId="{0B58D711-9CE3-4DAC-8232-FEFF206650CF}" type="presParOf" srcId="{50B3CE7C-E10B-4E23-BD93-03664997C932}" destId="{A16E4F99-9C1A-4F86-89FC-704FC9C90264}" srcOrd="8" destOrd="0" presId="urn:microsoft.com/office/officeart/2018/5/layout/IconCircleLabelList"/>
    <dgm:cxn modelId="{720AC9BF-3E99-4AC0-862F-D967ACAF7698}" type="presParOf" srcId="{A16E4F99-9C1A-4F86-89FC-704FC9C90264}" destId="{FCBD797B-4A3F-4F95-A019-7B531E9CBBDD}" srcOrd="0" destOrd="0" presId="urn:microsoft.com/office/officeart/2018/5/layout/IconCircleLabelList"/>
    <dgm:cxn modelId="{BD3D5526-CA4B-41BE-8F7C-6E65795A4E3A}" type="presParOf" srcId="{A16E4F99-9C1A-4F86-89FC-704FC9C90264}" destId="{C2CEA669-1B13-47FF-88D6-5EE2872FED6C}" srcOrd="1" destOrd="0" presId="urn:microsoft.com/office/officeart/2018/5/layout/IconCircleLabelList"/>
    <dgm:cxn modelId="{67B860D0-4819-4810-B6AC-55FC2F3243DF}" type="presParOf" srcId="{A16E4F99-9C1A-4F86-89FC-704FC9C90264}" destId="{10BC41CC-176D-4C31-8A4E-083467CDBAF7}" srcOrd="2" destOrd="0" presId="urn:microsoft.com/office/officeart/2018/5/layout/IconCircleLabelList"/>
    <dgm:cxn modelId="{8CC0AE86-BEA4-4CB4-8362-0DA89410C46B}" type="presParOf" srcId="{A16E4F99-9C1A-4F86-89FC-704FC9C90264}" destId="{BBA26733-904B-4457-9FEB-78341EB4B66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354304" y="775651"/>
          <a:ext cx="1093710" cy="10937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587390" y="1008737"/>
          <a:ext cx="627539" cy="6275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4675" y="2210026"/>
          <a:ext cx="1792968" cy="1332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altLang="en-US" sz="1800" b="1" i="0" kern="1200" dirty="0">
              <a:latin typeface="標楷體" panose="03000509000000000000" pitchFamily="65" charset="-120"/>
              <a:ea typeface="標楷體" panose="03000509000000000000" pitchFamily="65" charset="-120"/>
            </a:rPr>
            <a:t>「自殺念頭」</a:t>
          </a:r>
          <a:endParaRPr lang="en-US" altLang="zh-TW" sz="1800" b="1" i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altLang="en-US" sz="1400" b="0" i="0" kern="1200" dirty="0">
              <a:latin typeface="標楷體" panose="03000509000000000000" pitchFamily="65" charset="-120"/>
              <a:ea typeface="標楷體" panose="03000509000000000000" pitchFamily="65" charset="-120"/>
            </a:rPr>
            <a:t>指的是不想活、想死、想了結自己生命的想法。</a:t>
          </a:r>
          <a:endParaRPr lang="zh-tw" sz="1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675" y="2210026"/>
        <a:ext cx="1792968" cy="1332033"/>
      </dsp:txXfrm>
    </dsp:sp>
    <dsp:sp modelId="{BCD8CDD9-0C56-4401-ADB1-8B48DAB2C96F}">
      <dsp:nvSpPr>
        <dsp:cNvPr id="0" name=""/>
        <dsp:cNvSpPr/>
      </dsp:nvSpPr>
      <dsp:spPr>
        <a:xfrm>
          <a:off x="2461042" y="775651"/>
          <a:ext cx="1093710" cy="10937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2694128" y="1008737"/>
          <a:ext cx="627539" cy="62753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2111413" y="2210026"/>
          <a:ext cx="1792968" cy="1332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altLang="en-US" sz="1800" b="1" i="0" kern="1200" dirty="0">
              <a:latin typeface="標楷體" panose="03000509000000000000" pitchFamily="65" charset="-120"/>
              <a:ea typeface="標楷體" panose="03000509000000000000" pitchFamily="65" charset="-120"/>
            </a:rPr>
            <a:t>「自殺意圖」</a:t>
          </a:r>
          <a:endParaRPr lang="en-US" altLang="zh-TW" sz="1800" b="1" i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altLang="en-US" sz="1400" b="0" i="0" kern="1200" dirty="0">
              <a:latin typeface="標楷體" panose="03000509000000000000" pitchFamily="65" charset="-120"/>
              <a:ea typeface="標楷體" panose="03000509000000000000" pitchFamily="65" charset="-120"/>
            </a:rPr>
            <a:t>有自殺的打算、意圖或決心。</a:t>
          </a:r>
          <a:endParaRPr lang="zh-tw" sz="1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11413" y="2210026"/>
        <a:ext cx="1792968" cy="1332033"/>
      </dsp:txXfrm>
    </dsp:sp>
    <dsp:sp modelId="{FF93E135-77D6-48A0-8871-9BC93D705D06}">
      <dsp:nvSpPr>
        <dsp:cNvPr id="0" name=""/>
        <dsp:cNvSpPr/>
      </dsp:nvSpPr>
      <dsp:spPr>
        <a:xfrm>
          <a:off x="4567781" y="775651"/>
          <a:ext cx="1093710" cy="10937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4800866" y="1008737"/>
          <a:ext cx="627539" cy="6275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4218152" y="2210026"/>
          <a:ext cx="1792968" cy="1332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altLang="en-US" sz="1800" b="1" i="0" kern="1200" dirty="0">
              <a:latin typeface="標楷體" panose="03000509000000000000" pitchFamily="65" charset="-120"/>
              <a:ea typeface="標楷體" panose="03000509000000000000" pitchFamily="65" charset="-120"/>
            </a:rPr>
            <a:t>「自殺計劃」</a:t>
          </a:r>
          <a:endParaRPr lang="en-US" altLang="zh-TW" sz="1800" b="1" i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altLang="en-US" sz="1200" b="0" i="0" kern="1200" dirty="0">
              <a:latin typeface="標楷體" panose="03000509000000000000" pitchFamily="65" charset="-120"/>
              <a:ea typeface="標楷體" panose="03000509000000000000" pitchFamily="65" charset="-120"/>
            </a:rPr>
            <a:t>具體自殺的方法、時間和地點以及其他準備自殺之行為（</a:t>
          </a:r>
          <a:r>
            <a:rPr lang="en-US" altLang="zh-TW" sz="1200" b="0" i="0" kern="1200" dirty="0">
              <a:latin typeface="標楷體" panose="03000509000000000000" pitchFamily="65" charset="-120"/>
              <a:ea typeface="標楷體" panose="03000509000000000000" pitchFamily="65" charset="-120"/>
            </a:rPr>
            <a:t>e.g., </a:t>
          </a:r>
          <a:r>
            <a:rPr lang="zh-TW" altLang="en-US" sz="1200" b="0" i="0" kern="1200" dirty="0">
              <a:latin typeface="標楷體" panose="03000509000000000000" pitchFamily="65" charset="-120"/>
              <a:ea typeface="標楷體" panose="03000509000000000000" pitchFamily="65" charset="-120"/>
            </a:rPr>
            <a:t>寫好遺書）。</a:t>
          </a:r>
          <a:endParaRPr lang="zh-tw" sz="1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218152" y="2210026"/>
        <a:ext cx="1792968" cy="1332033"/>
      </dsp:txXfrm>
    </dsp:sp>
    <dsp:sp modelId="{CDDABA8F-1A96-4E41-957E-3AE0578307EC}">
      <dsp:nvSpPr>
        <dsp:cNvPr id="0" name=""/>
        <dsp:cNvSpPr/>
      </dsp:nvSpPr>
      <dsp:spPr>
        <a:xfrm>
          <a:off x="6674519" y="775651"/>
          <a:ext cx="1093710" cy="10937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C229B-0E0F-4C27-9381-9021F1E7EDD9}">
      <dsp:nvSpPr>
        <dsp:cNvPr id="0" name=""/>
        <dsp:cNvSpPr/>
      </dsp:nvSpPr>
      <dsp:spPr>
        <a:xfrm>
          <a:off x="6907605" y="1008737"/>
          <a:ext cx="627539" cy="62753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0164C-9699-4255-9F8D-CE50B5C06575}">
      <dsp:nvSpPr>
        <dsp:cNvPr id="0" name=""/>
        <dsp:cNvSpPr/>
      </dsp:nvSpPr>
      <dsp:spPr>
        <a:xfrm>
          <a:off x="6324890" y="2210026"/>
          <a:ext cx="1792968" cy="1332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altLang="en-US" sz="1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「自殺企圖」</a:t>
          </a:r>
          <a:endParaRPr lang="en-US" altLang="zh-TW" sz="1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過去企圖或嘗試自殺，一般泛指自殺未遂的行為。</a:t>
          </a:r>
        </a:p>
      </dsp:txBody>
      <dsp:txXfrm>
        <a:off x="6324890" y="2210026"/>
        <a:ext cx="1792968" cy="1332033"/>
      </dsp:txXfrm>
    </dsp:sp>
    <dsp:sp modelId="{FCBD797B-4A3F-4F95-A019-7B531E9CBBDD}">
      <dsp:nvSpPr>
        <dsp:cNvPr id="0" name=""/>
        <dsp:cNvSpPr/>
      </dsp:nvSpPr>
      <dsp:spPr>
        <a:xfrm>
          <a:off x="8781257" y="775651"/>
          <a:ext cx="1093710" cy="109371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EA669-1B13-47FF-88D6-5EE2872FED6C}">
      <dsp:nvSpPr>
        <dsp:cNvPr id="0" name=""/>
        <dsp:cNvSpPr/>
      </dsp:nvSpPr>
      <dsp:spPr>
        <a:xfrm>
          <a:off x="9014343" y="1008737"/>
          <a:ext cx="627539" cy="6275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26733-904B-4457-9FEB-78341EB4B66C}">
      <dsp:nvSpPr>
        <dsp:cNvPr id="0" name=""/>
        <dsp:cNvSpPr/>
      </dsp:nvSpPr>
      <dsp:spPr>
        <a:xfrm>
          <a:off x="8431628" y="2210026"/>
          <a:ext cx="1792968" cy="1332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altLang="en-US" sz="1800" b="1" i="0" kern="1200" dirty="0">
              <a:latin typeface="標楷體" panose="03000509000000000000" pitchFamily="65" charset="-120"/>
              <a:ea typeface="標楷體" panose="03000509000000000000" pitchFamily="65" charset="-120"/>
            </a:rPr>
            <a:t>取得工具的管道 </a:t>
          </a:r>
          <a:endParaRPr lang="en-US" altLang="zh-TW" sz="1800" b="1" i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altLang="en-US" sz="1400" b="0" i="0" kern="1200" dirty="0">
              <a:latin typeface="標楷體" panose="03000509000000000000" pitchFamily="65" charset="-120"/>
              <a:ea typeface="標楷體" panose="03000509000000000000" pitchFamily="65" charset="-120"/>
            </a:rPr>
            <a:t>自殺評估重要的一環，預防自殺最好的方式之一是</a:t>
          </a:r>
          <a:r>
            <a:rPr lang="zh-TW" altLang="en-US" sz="1400" b="0" i="0" kern="1200" dirty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6"/>
            </a:rPr>
            <a:t>限制自己取得自殺工具</a:t>
          </a:r>
          <a:r>
            <a:rPr lang="zh-TW" altLang="en-US" sz="1200" b="0" i="0" kern="1200" dirty="0"/>
            <a:t>。</a:t>
          </a:r>
          <a:endParaRPr lang="zh-TW" altLang="en-US" sz="1200" kern="1200" dirty="0"/>
        </a:p>
      </dsp:txBody>
      <dsp:txXfrm>
        <a:off x="8431628" y="2210026"/>
        <a:ext cx="1792968" cy="1332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A7418C-1A37-4630-8C30-B2836F55C532}" type="datetime1">
              <a:rPr lang="zh-TW" altLang="en-US" smtClean="0"/>
              <a:t>2022/11/7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B916EA9-9B8C-4B06-BBDB-07A75F4AF607}" type="datetime1">
              <a:rPr lang="zh-TW" altLang="en-US" smtClean="0"/>
              <a:t>2022/11/7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/>
              <a:t>按一下以編輯母片文字樣式</a:t>
            </a:r>
            <a:endParaRPr lang="en-US"/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B916EA9-9B8C-4B06-BBDB-07A75F4AF607}" type="datetime1">
              <a:rPr lang="zh-TW" altLang="en-US" smtClean="0"/>
              <a:t>2022/11/7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25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B916EA9-9B8C-4B06-BBDB-07A75F4AF607}" type="datetime1">
              <a:rPr lang="zh-TW" altLang="en-US" smtClean="0"/>
              <a:t>2022/11/7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41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B916EA9-9B8C-4B06-BBDB-07A75F4AF607}" type="datetime1">
              <a:rPr lang="zh-TW" altLang="en-US" smtClean="0"/>
              <a:t>2022/11/7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16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B916EA9-9B8C-4B06-BBDB-07A75F4AF607}" type="datetime1">
              <a:rPr lang="zh-TW" altLang="en-US" smtClean="0"/>
              <a:t>2022/11/7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54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>
            <a:extLst>
              <a:ext uri="{FF2B5EF4-FFF2-40B4-BE49-F238E27FC236}">
                <a16:creationId xmlns:a16="http://schemas.microsoft.com/office/drawing/2014/main" id="{A4F103DF-775F-4580-850D-6F4425B452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>
            <a:extLst>
              <a:ext uri="{FF2B5EF4-FFF2-40B4-BE49-F238E27FC236}">
                <a16:creationId xmlns:a16="http://schemas.microsoft.com/office/drawing/2014/main" id="{5A3B4D7C-F096-4A1F-A43C-9166C2B768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8916" name="投影片編號版面配置區 3">
            <a:extLst>
              <a:ext uri="{FF2B5EF4-FFF2-40B4-BE49-F238E27FC236}">
                <a16:creationId xmlns:a16="http://schemas.microsoft.com/office/drawing/2014/main" id="{E469C7C0-0AA8-4BB4-8B2D-B9F2336EEF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02F8779-20A3-41BC-8B36-61047280448D}" type="slidenum">
              <a:rPr lang="zh-TW" altLang="en-US" sz="1200"/>
              <a:pPr/>
              <a:t>20</a:t>
            </a:fld>
            <a:endParaRPr lang="zh-TW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矩形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矩形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矩形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直線接點​​(S)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20" name="日期版面配置區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D9EAB54-90A7-4427-8D5D-1517AC1256FE}" type="datetime1">
              <a:rPr lang="zh-TW" altLang="en-US" smtClean="0"/>
              <a:t>2022/11/7</a:t>
            </a:fld>
            <a:endParaRPr lang="en-US" dirty="0"/>
          </a:p>
        </p:txBody>
      </p:sp>
      <p:sp>
        <p:nvSpPr>
          <p:cNvPr id="21" name="頁尾預留位置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22" name="投影片編號預留位置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E064CC-B997-463F-949D-526814740EEF}" type="datetime1">
              <a:rPr lang="zh-TW" altLang="en-US" smtClean="0"/>
              <a:t>2022/11/7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128EAF-448F-42C4-BB03-9B0CC8E0C77B}" type="datetime1">
              <a:rPr lang="zh-TW" altLang="en-US" smtClean="0"/>
              <a:t>2022/11/7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847876-3A2B-49FA-B396-40048599C954}" type="datetime1">
              <a:rPr lang="zh-TW" altLang="en-US" smtClean="0"/>
              <a:t>2022/11/7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矩形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矩形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矩形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​​(S)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fld id="{294347CA-4B58-4AEE-8DA6-4E2B096FC96F}" type="datetime1">
              <a:rPr lang="zh-TW" altLang="en-US" smtClean="0"/>
              <a:t>2022/11/7</a:t>
            </a:fld>
            <a:endParaRPr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CCF91B-17D2-4072-B2E9-D16F58DFD8EB}" type="datetime1">
              <a:rPr lang="zh-TW" altLang="en-US" smtClean="0"/>
              <a:t>2022/11/7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51C41F-D9A3-457D-A3FA-0A5DBEF4266B}" type="datetime1">
              <a:rPr lang="zh-TW" altLang="en-US" smtClean="0"/>
              <a:t>2022/11/7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3183BB-2861-4A80-80A6-2C9B82653C78}" type="datetime1">
              <a:rPr lang="zh-TW" altLang="en-US" smtClean="0"/>
              <a:t>2022/11/7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6085DB-A18D-4659-BA29-412FA9C45839}" type="datetime1">
              <a:rPr lang="zh-TW" altLang="en-US" smtClean="0"/>
              <a:t>2022/11/7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453BEA6C-00E9-40EA-A338-3A3492325C3F}" type="datetime1">
              <a:rPr lang="zh-TW" altLang="en-US" smtClean="0"/>
              <a:t>2022/11/7</a:t>
            </a:fld>
            <a:endParaRPr lang="en-US" dirty="0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圖片版面配置區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827CC67-2DD7-42FE-B417-D6036783A853}" type="datetime1">
              <a:rPr lang="zh-TW" altLang="en-US" smtClean="0"/>
              <a:t>2022/11/7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algn="l"/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矩形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dirty="0"/>
              <a:t>按一下以編輯母片標題樣式</a:t>
            </a:r>
            <a:endParaRPr 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6C11105-4E24-4682-A6F5-E2BADE4D0872}" type="datetime1">
              <a:rPr lang="zh-TW" altLang="en-US" smtClean="0"/>
              <a:t>2022/11/7</a:t>
            </a:fld>
            <a:endParaRPr 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psychtranslation.com/2019/10/10/%E5%A6%82%E4%BD%95%E5%88%A4%E6%96%B7%E8%87%AA%E6%AE%BA%E5%8D%B1%E6%A9%9F%E7%A8%8B%E5%BA%A6%EF%BC%9F%E8%87%AA%E6%AE%BA%E9%A2%A8%E9%9A%AA%E8%A9%95%E4%BC%B0-suicide-risk-evalu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sychtranslation.com/2018/09/16/%e8%aa%b0%e6%98%af%e8%87%aa%e6%ae%ba%e9%ab%98%e9%a2%a8%e9%9a%aa%e7%be%a4%ef%bc%9f%e5%be%9e%e7%b5%b1%e8%a8%88%e7%9c%8b%e8%87%aa%e6%ae%ba%e7%8f%be%e8%b1%a1%e7%9a%84%e7%a4%be%e6%9c%83%e6%96%87%e5%8c%96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translation.com/2019/10/10/%E5%A6%82%E4%BD%95%E5%88%A4%E6%96%B7%E8%87%AA%E6%AE%BA%E5%8D%B1%E6%A9%9F%E7%A8%8B%E5%BA%A6%EF%BC%9F%E8%87%AA%E6%AE%BA%E9%A2%A8%E9%9A%AA%E8%A9%95%E4%BC%B0-suicide-risk-evaluation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標誌特寫&#10;&#10;自動產生的描述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矩形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自殺防治講座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王順輝 諮商心理師</a:t>
            </a:r>
            <a:endParaRPr 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FAF77F2-696D-4A74-396A-F75A7E72571D}"/>
              </a:ext>
            </a:extLst>
          </p:cNvPr>
          <p:cNvSpPr txBox="1"/>
          <p:nvPr/>
        </p:nvSpPr>
        <p:spPr>
          <a:xfrm>
            <a:off x="9477375" y="442606"/>
            <a:ext cx="2447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中國醫藥大學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F6AFD85-AA28-3203-A0ED-5959177935A5}"/>
              </a:ext>
            </a:extLst>
          </p:cNvPr>
          <p:cNvSpPr txBox="1"/>
          <p:nvPr/>
        </p:nvSpPr>
        <p:spPr>
          <a:xfrm>
            <a:off x="542925" y="6186181"/>
            <a:ext cx="2714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111.11.07_09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fontAlgn="base"/>
            <a:r>
              <a:rPr lang="zh-TW" altLang="en-US" i="0" dirty="0">
                <a:solidFill>
                  <a:srgbClr val="000000"/>
                </a:solidFill>
                <a:effectLst/>
                <a:latin typeface="Helvetica Neue"/>
              </a:rPr>
              <a:t>自殺</a:t>
            </a:r>
            <a:r>
              <a:rPr lang="zh-TW" altLang="en-US" i="0" dirty="0">
                <a:solidFill>
                  <a:srgbClr val="FF0000"/>
                </a:solidFill>
                <a:effectLst/>
                <a:latin typeface="Helvetica Neue"/>
              </a:rPr>
              <a:t>慢性</a:t>
            </a:r>
            <a:r>
              <a:rPr lang="zh-TW" altLang="en-US" i="0" dirty="0">
                <a:solidFill>
                  <a:srgbClr val="000000"/>
                </a:solidFill>
                <a:effectLst/>
                <a:latin typeface="Helvetica Neue"/>
              </a:rPr>
              <a:t>風險分級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C2EA06B-4D07-1912-BF74-EDDBF3268BAC}"/>
              </a:ext>
            </a:extLst>
          </p:cNvPr>
          <p:cNvSpPr txBox="1"/>
          <p:nvPr/>
        </p:nvSpPr>
        <p:spPr>
          <a:xfrm>
            <a:off x="5320146" y="5648325"/>
            <a:ext cx="64344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/>
              <a:t>&lt;</a:t>
            </a:r>
            <a:r>
              <a:rPr lang="zh-TW" altLang="en-US" sz="1000" dirty="0"/>
              <a:t>圖片取自</a:t>
            </a:r>
            <a:r>
              <a:rPr lang="en-US" altLang="zh-TW" sz="1000" dirty="0">
                <a:hlinkClick r:id="rId2"/>
              </a:rPr>
              <a:t>https://psychtranslation.com/2019/10/10/%E5%A6%82%E4%BD%95%E5%88%A4%E6%96%B7%E8%87%AA%E6%AE%BA%E5%8D%B1%E6%A9%9F%E7%A8%8B%E5%BA%A6%EF%BC%9F%E8%87%AA%E6%AE%BA%E9%A2%A8%E9%9A%AA%E8%A9%95%E4%BC%B0-suicide-risk-evaluation/</a:t>
            </a:r>
            <a:r>
              <a:rPr lang="en-US" altLang="zh-TW" sz="1000" dirty="0"/>
              <a:t>&gt;</a:t>
            </a:r>
          </a:p>
          <a:p>
            <a:endParaRPr lang="zh-TW" altLang="en-US" sz="10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C6C437F-BD88-C385-A448-1AF083FB9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199" y="642594"/>
            <a:ext cx="1410396" cy="1325772"/>
          </a:xfrm>
          <a:effectLst>
            <a:softEdge rad="127000"/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BB7A8F9-DFCA-7981-952F-2539CC22F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19" y="2098055"/>
            <a:ext cx="9836726" cy="355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2C148ED2-18D7-4F81-D83B-D3B58AA1534C}"/>
              </a:ext>
            </a:extLst>
          </p:cNvPr>
          <p:cNvCxnSpPr>
            <a:cxnSpLocks/>
          </p:cNvCxnSpPr>
          <p:nvPr/>
        </p:nvCxnSpPr>
        <p:spPr>
          <a:xfrm>
            <a:off x="2000250" y="4895850"/>
            <a:ext cx="19907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AA45061B-EF4E-B997-BF31-25A5027B2823}"/>
              </a:ext>
            </a:extLst>
          </p:cNvPr>
          <p:cNvCxnSpPr>
            <a:cxnSpLocks/>
          </p:cNvCxnSpPr>
          <p:nvPr/>
        </p:nvCxnSpPr>
        <p:spPr>
          <a:xfrm>
            <a:off x="2000250" y="5191125"/>
            <a:ext cx="25241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D23FE2F2-CCDA-6B5A-A3E5-5AEE7004E698}"/>
              </a:ext>
            </a:extLst>
          </p:cNvPr>
          <p:cNvCxnSpPr>
            <a:cxnSpLocks/>
          </p:cNvCxnSpPr>
          <p:nvPr/>
        </p:nvCxnSpPr>
        <p:spPr>
          <a:xfrm>
            <a:off x="5943600" y="4724400"/>
            <a:ext cx="17907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A2306F60-0E2B-7321-0E23-B39D0FB5B7D6}"/>
              </a:ext>
            </a:extLst>
          </p:cNvPr>
          <p:cNvCxnSpPr>
            <a:cxnSpLocks/>
          </p:cNvCxnSpPr>
          <p:nvPr/>
        </p:nvCxnSpPr>
        <p:spPr>
          <a:xfrm>
            <a:off x="5800725" y="5038725"/>
            <a:ext cx="17907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96D67201-E2F0-E8AA-EE61-E2000EC19748}"/>
              </a:ext>
            </a:extLst>
          </p:cNvPr>
          <p:cNvCxnSpPr>
            <a:cxnSpLocks/>
          </p:cNvCxnSpPr>
          <p:nvPr/>
        </p:nvCxnSpPr>
        <p:spPr>
          <a:xfrm>
            <a:off x="8153400" y="3429000"/>
            <a:ext cx="14763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971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fontAlgn="base"/>
            <a:r>
              <a:rPr lang="zh-TW" altLang="en-US" dirty="0"/>
              <a:t>自殺危機衡鑑表</a:t>
            </a:r>
            <a:endParaRPr lang="zh-TW" altLang="en-US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graphicFrame>
        <p:nvGraphicFramePr>
          <p:cNvPr id="8" name="內容版面配置區 7">
            <a:extLst>
              <a:ext uri="{FF2B5EF4-FFF2-40B4-BE49-F238E27FC236}">
                <a16:creationId xmlns:a16="http://schemas.microsoft.com/office/drawing/2014/main" id="{DFB40683-043A-2066-826B-A3B87A3E3D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992097"/>
              </p:ext>
            </p:extLst>
          </p:nvPr>
        </p:nvGraphicFramePr>
        <p:xfrm>
          <a:off x="255182" y="1560946"/>
          <a:ext cx="11685180" cy="5148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609">
                  <a:extLst>
                    <a:ext uri="{9D8B030D-6E8A-4147-A177-3AD203B41FA5}">
                      <a16:colId xmlns:a16="http://schemas.microsoft.com/office/drawing/2014/main" val="492563454"/>
                    </a:ext>
                  </a:extLst>
                </a:gridCol>
                <a:gridCol w="3235896">
                  <a:extLst>
                    <a:ext uri="{9D8B030D-6E8A-4147-A177-3AD203B41FA5}">
                      <a16:colId xmlns:a16="http://schemas.microsoft.com/office/drawing/2014/main" val="1419750694"/>
                    </a:ext>
                  </a:extLst>
                </a:gridCol>
                <a:gridCol w="3509472">
                  <a:extLst>
                    <a:ext uri="{9D8B030D-6E8A-4147-A177-3AD203B41FA5}">
                      <a16:colId xmlns:a16="http://schemas.microsoft.com/office/drawing/2014/main" val="2367001043"/>
                    </a:ext>
                  </a:extLst>
                </a:gridCol>
                <a:gridCol w="2929203">
                  <a:extLst>
                    <a:ext uri="{9D8B030D-6E8A-4147-A177-3AD203B41FA5}">
                      <a16:colId xmlns:a16="http://schemas.microsoft.com/office/drawing/2014/main" val="1409309029"/>
                    </a:ext>
                  </a:extLst>
                </a:gridCol>
              </a:tblGrid>
              <a:tr h="378739">
                <a:tc>
                  <a:txBody>
                    <a:bodyPr/>
                    <a:lstStyle/>
                    <a:p>
                      <a:pPr algn="ctr"/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立即危機程度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判斷項目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1285" marR="112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危機程度</a:t>
                      </a:r>
                      <a:r>
                        <a:rPr lang="zh-TW" sz="12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低</a:t>
                      </a:r>
                    </a:p>
                  </a:txBody>
                  <a:tcPr marL="11285" marR="112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危機程度</a:t>
                      </a:r>
                      <a:r>
                        <a:rPr lang="zh-TW" sz="12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</a:t>
                      </a:r>
                    </a:p>
                  </a:txBody>
                  <a:tcPr marL="11285" marR="112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危機程度</a:t>
                      </a:r>
                      <a:r>
                        <a:rPr lang="zh-TW" sz="12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</a:t>
                      </a:r>
                    </a:p>
                  </a:txBody>
                  <a:tcPr marL="11285" marR="11285" marT="0" marB="0" anchor="ctr"/>
                </a:tc>
                <a:extLst>
                  <a:ext uri="{0D108BD9-81ED-4DB2-BD59-A6C34878D82A}">
                    <a16:rowId xmlns:a16="http://schemas.microsoft.com/office/drawing/2014/main" val="81111804"/>
                  </a:ext>
                </a:extLst>
              </a:tr>
              <a:tr h="189370">
                <a:tc>
                  <a:txBody>
                    <a:bodyPr/>
                    <a:lstStyle/>
                    <a:p>
                      <a:r>
                        <a:rPr lang="zh-TW" sz="12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一、自殺念頭出現頻率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□沒有或一閃即過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□偶而出現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□常常且持續一段時間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1609597715"/>
                  </a:ext>
                </a:extLst>
              </a:tr>
              <a:tr h="189370">
                <a:tc gridSpan="2">
                  <a:txBody>
                    <a:bodyPr/>
                    <a:lstStyle/>
                    <a:p>
                      <a:r>
                        <a:rPr lang="zh-TW" sz="1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二、自殺計畫</a:t>
                      </a:r>
                    </a:p>
                  </a:txBody>
                  <a:tcPr marL="11285" marR="11285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1285" marR="11285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053445"/>
                  </a:ext>
                </a:extLst>
              </a:tr>
              <a:tr h="378739">
                <a:tc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  <a:tabLst>
                          <a:tab pos="381000" algn="l"/>
                        </a:tabLs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細節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  <a:tabLst>
                          <a:tab pos="381000" algn="l"/>
                        </a:tabLs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□模糊、沒有什麼特別的計畫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□有些特定計畫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□有完整之想法，清楚訂出何時、何地、用何方法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3996023224"/>
                  </a:ext>
                </a:extLst>
              </a:tr>
              <a:tr h="189370">
                <a:tc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  <a:tabLst>
                          <a:tab pos="381000" algn="l"/>
                        </a:tabLs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工具的取得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  <a:tabLst>
                          <a:tab pos="381000" algn="l"/>
                        </a:tabLs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□尚未有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□容易取得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□手邊即有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3082966787"/>
                  </a:ext>
                </a:extLst>
              </a:tr>
              <a:tr h="189370">
                <a:tc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  <a:tabLst>
                          <a:tab pos="381000" algn="l"/>
                        </a:tabLs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時間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  <a:tabLst>
                          <a:tab pos="381000" algn="l"/>
                        </a:tabLs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□未來非特定時間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□幾小時內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□馬上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3347668439"/>
                  </a:ext>
                </a:extLst>
              </a:tr>
              <a:tr h="226658">
                <a:tc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  <a:tabLst>
                          <a:tab pos="381000" algn="l"/>
                        </a:tabLs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方式的致命性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  <a:tabLst>
                          <a:tab pos="381000" algn="l"/>
                        </a:tabLs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□服藥丸、割腕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□藥物、酒精、一氧化碳、撞車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□手槍、上吊、跳樓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2864121165"/>
                  </a:ext>
                </a:extLst>
              </a:tr>
              <a:tr h="226658">
                <a:tc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  <a:tabLst>
                          <a:tab pos="381000" algn="l"/>
                        </a:tabLs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獲救機會在旁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  <a:tabLst>
                          <a:tab pos="381000" algn="l"/>
                        </a:tabLs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□大多數時間均有人在旁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□如果求救會有人來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□沒有人在附近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2198555127"/>
                  </a:ext>
                </a:extLst>
              </a:tr>
              <a:tr h="378739">
                <a:tc>
                  <a:txBody>
                    <a:bodyPr/>
                    <a:lstStyle/>
                    <a:p>
                      <a:r>
                        <a:rPr lang="zh-TW" sz="1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三、先前的自殺企圖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□沒有或一個非致命性的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□有許多低致命性或一個中度致命性，有重複之徵兆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□有一高度致命性或許多中度致命性的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3283455230"/>
                  </a:ext>
                </a:extLst>
              </a:tr>
              <a:tr h="378739">
                <a:tc>
                  <a:txBody>
                    <a:bodyPr/>
                    <a:lstStyle/>
                    <a:p>
                      <a:r>
                        <a:rPr lang="zh-TW" sz="1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四、環境壓力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□沒有明顯的壓力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□對環境改變或失去某些人或物有中度反應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□對環境改變或失去某些人或物有強烈反應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2373088643"/>
                  </a:ext>
                </a:extLst>
              </a:tr>
              <a:tr h="189370">
                <a:tc gridSpan="2">
                  <a:txBody>
                    <a:bodyPr/>
                    <a:lstStyle/>
                    <a:p>
                      <a:r>
                        <a:rPr lang="zh-TW" sz="1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五、徵兆</a:t>
                      </a:r>
                    </a:p>
                  </a:txBody>
                  <a:tcPr marL="11285" marR="11285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1285" marR="11285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705156"/>
                  </a:ext>
                </a:extLst>
              </a:tr>
              <a:tr h="360526"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tabLst>
                          <a:tab pos="381000" algn="l"/>
                        </a:tabLst>
                      </a:pPr>
                      <a:r>
                        <a:rPr lang="zh-TW" sz="12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對日常生活之處理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  <a:tabLst>
                          <a:tab pos="381000" algn="l"/>
                        </a:tabLs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□可維持一般正常生活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□有些日常生活停止飲食、睡眠及課業受到影響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□日常生活廣泛受到影響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4105454937"/>
                  </a:ext>
                </a:extLst>
              </a:tr>
              <a:tr h="453314"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tabLst>
                          <a:tab pos="381000" algn="l"/>
                        </a:tabLst>
                      </a:pPr>
                      <a:r>
                        <a:rPr lang="zh-TW" sz="12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憂鬱程度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  <a:tabLst>
                          <a:tab pos="381000" algn="l"/>
                        </a:tabLs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□輕度之情緒低落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□中度之情緒低落。有悲傷、受困擾、或孤獨感產生，且活動量降低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□受到無希望感、悲傷、及無價值感之打擊，而產生退縮或爆發性攻擊行為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2899413328"/>
                  </a:ext>
                </a:extLst>
              </a:tr>
              <a:tr h="226658">
                <a:tc>
                  <a:txBody>
                    <a:bodyPr/>
                    <a:lstStyle/>
                    <a:p>
                      <a:r>
                        <a:rPr lang="zh-TW" sz="12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六、支持資源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□可獲得家人與朋友幫助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□家庭或朋友可幫助，但非持續性的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□家庭、朋友採敵視、重傷或不管之態度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963219541"/>
                  </a:ext>
                </a:extLst>
              </a:tr>
              <a:tr h="453314">
                <a:tc>
                  <a:txBody>
                    <a:bodyPr/>
                    <a:lstStyle/>
                    <a:p>
                      <a:r>
                        <a:rPr lang="zh-TW" sz="12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七、溝通方式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□直接表達自殺之感覺及意圖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□表現出人際間的自殺目的，如：我會死給他們看、他們會因我的死感到抱歉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□內心的自殺目標（如：有罪惡感、無價值感），很不直接或根本沒有表達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3035369034"/>
                  </a:ext>
                </a:extLst>
              </a:tr>
              <a:tr h="360526">
                <a:tc>
                  <a:txBody>
                    <a:bodyPr/>
                    <a:lstStyle/>
                    <a:p>
                      <a:r>
                        <a:rPr lang="zh-TW" sz="12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八、生活形態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□尚有穩定的人際關係、人格表現及學業表現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□有藥物濫用或衝動性之自殘行為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□有自殘行為，人際相處困難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354730498"/>
                  </a:ext>
                </a:extLst>
              </a:tr>
              <a:tr h="378739">
                <a:tc>
                  <a:txBody>
                    <a:bodyPr/>
                    <a:lstStyle/>
                    <a:p>
                      <a:r>
                        <a:rPr lang="zh-TW" sz="1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九、健康狀況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□沒有特別的健康問題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□有反應性、突發性短暫的精神或生理疾病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□有慢性、逐漸衰退性的疾病或急性之大病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1328762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610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fontAlgn="base"/>
            <a:r>
              <a:rPr lang="zh-TW" altLang="en-US" dirty="0"/>
              <a:t>簡式健康心理量表</a:t>
            </a:r>
            <a:r>
              <a:rPr lang="en-US" altLang="zh-TW" dirty="0"/>
              <a:t>BSRS-5 </a:t>
            </a:r>
            <a:endParaRPr lang="zh-TW" altLang="en-US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7531603A-B06C-FB7A-E6A1-A96F56DD7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05" y="1733984"/>
            <a:ext cx="9645313" cy="4026912"/>
          </a:xfr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DC5BDFD9-997F-80A1-0766-4986E7885569}"/>
              </a:ext>
            </a:extLst>
          </p:cNvPr>
          <p:cNvSpPr txBox="1"/>
          <p:nvPr/>
        </p:nvSpPr>
        <p:spPr>
          <a:xfrm>
            <a:off x="7924799" y="6041670"/>
            <a:ext cx="391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取自</a:t>
            </a:r>
            <a:r>
              <a:rPr lang="en-US" altLang="zh-TW" sz="1200" dirty="0"/>
              <a:t>&lt;</a:t>
            </a:r>
            <a:r>
              <a:rPr lang="zh-TW" altLang="en-US" sz="1200" dirty="0"/>
              <a:t>健康</a:t>
            </a:r>
            <a:r>
              <a:rPr lang="en-US" altLang="zh-TW" sz="1200" dirty="0"/>
              <a:t>99</a:t>
            </a:r>
            <a:r>
              <a:rPr lang="zh-TW" altLang="en-US" sz="1200" dirty="0"/>
              <a:t>網站</a:t>
            </a:r>
            <a:r>
              <a:rPr lang="en-US" altLang="zh-TW" sz="1200" dirty="0"/>
              <a:t>https://health99.hpa.gov.tw/onlineQuiz/bsrs5&gt;</a:t>
            </a:r>
            <a:endParaRPr lang="zh-TW" altLang="en-US" sz="12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BE95F7B-50CB-AED2-BBA6-27A6ABB1A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14" y="3537677"/>
            <a:ext cx="6084454" cy="2158563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60044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危機陪伴經驗談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提醒</a:t>
            </a:r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304701D-406D-40C4-883A-15EC72EAB6C7}"/>
              </a:ext>
            </a:extLst>
          </p:cNvPr>
          <p:cNvSpPr txBox="1"/>
          <p:nvPr/>
        </p:nvSpPr>
        <p:spPr>
          <a:xfrm>
            <a:off x="7210426" y="6004735"/>
            <a:ext cx="468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DAD3045-2CD6-45ED-8EF3-64541428C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330" y="2103120"/>
            <a:ext cx="9253870" cy="384962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他願意告訴你，是他願意嘗試相信你，也代表你有能力幫他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遇到危機學生，師長自身會緊張焦慮是正常的，先在內心深呼吸，讓自己放鬆、安心，我們再來處理學生的危機狀態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情緒會影響情緒，我們安穩的情緒，也會降低危機學生的衝動情緒，逐步同化至平穩；安定自我是陪伴第一步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你不是一個人，你不必要全部承擔，背後有個學校系統會陪你支持學生；危機學生系統協助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不急著給建議，先讓他有機會跟你關係靠近、連結；聽比說來的有用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2786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fontAlgn="base"/>
            <a:r>
              <a:rPr lang="zh-TW" altLang="en-US" dirty="0"/>
              <a:t>危機的實務現場評估</a:t>
            </a:r>
            <a:endParaRPr lang="zh-TW" altLang="en-US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116A3865-20E5-C67C-B40F-9EC8082826A1}"/>
              </a:ext>
            </a:extLst>
          </p:cNvPr>
          <p:cNvSpPr/>
          <p:nvPr/>
        </p:nvSpPr>
        <p:spPr>
          <a:xfrm>
            <a:off x="3230365" y="2058657"/>
            <a:ext cx="978408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70BAF56B-91C5-C906-8264-6B492B5BB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14194"/>
            <a:ext cx="10058400" cy="384962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1800" dirty="0"/>
              <a:t>★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計劃愈清楚完整 　　</a:t>
            </a:r>
            <a:r>
              <a:rPr lang="zh-TW" altLang="en-US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代表　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自殺危險性愈高 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★多問「如何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(how)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」；少問「為什麼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(why)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要怎麼問出危險性</a:t>
            </a:r>
            <a:r>
              <a:rPr lang="en-US" altLang="zh-TW" sz="1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詢問計劃的特定內容細節（危機程度）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目前有沒有什麼自殺的計畫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想到那些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想過要怎麼死嗎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評估使用方法的致命程度與途徑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你想過要用什麼方法自殺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如果要死，你會怎麼做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評估真正執行自殺計畫的可能性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有沒有準備什麼東西來執行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打算什麼時候執行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打算在哪裡執行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什麼情況下可能去執行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目前準備到哪裡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altLang="zh-TW" sz="1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近可取得的社會或求助資源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你有找過誰幫忙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有沒有人知道你想去死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誰可能會最先發現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支持資源評估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如果還有希望，你覺得誰可以幫你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你會想找誰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你有找誰求助過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1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3B01F73-BFC7-6437-6817-077CD87DE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716" y="742346"/>
            <a:ext cx="2941782" cy="294178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32630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fontAlgn="base"/>
            <a:r>
              <a:rPr lang="zh-TW" altLang="en-US" dirty="0"/>
              <a:t>校園自殺防治守門人</a:t>
            </a:r>
            <a:r>
              <a:rPr lang="en-US" altLang="zh-TW" dirty="0"/>
              <a:t>123</a:t>
            </a:r>
            <a:endParaRPr lang="zh-TW" altLang="en-US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AFFA39C-2ADF-0C05-F627-696F50950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14194"/>
            <a:ext cx="4447309" cy="38496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50000"/>
              </a:lnSpc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 </a:t>
            </a:r>
            <a:r>
              <a:rPr lang="zh-TW" altLang="en-US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主動關懷與積極傾聽 </a:t>
            </a:r>
            <a:endParaRPr lang="en-US" altLang="zh-TW" sz="24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250000"/>
              </a:lnSpc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適當回應與支持陪伴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250000"/>
              </a:lnSpc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轉介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資源轉介與持續關懷</a:t>
            </a:r>
          </a:p>
        </p:txBody>
      </p:sp>
      <p:sp>
        <p:nvSpPr>
          <p:cNvPr id="8" name="內容版面配置區 4">
            <a:extLst>
              <a:ext uri="{FF2B5EF4-FFF2-40B4-BE49-F238E27FC236}">
                <a16:creationId xmlns:a16="http://schemas.microsoft.com/office/drawing/2014/main" id="{A46DFA11-5D5F-F8EA-6E4A-07A8C6F29490}"/>
              </a:ext>
            </a:extLst>
          </p:cNvPr>
          <p:cNvSpPr txBox="1">
            <a:spLocks/>
          </p:cNvSpPr>
          <p:nvPr/>
        </p:nvSpPr>
        <p:spPr>
          <a:xfrm>
            <a:off x="5211619" y="1562389"/>
            <a:ext cx="5726545" cy="439584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Garamond" pitchFamily="18" charset="0"/>
              <a:buNone/>
            </a:pPr>
            <a:r>
              <a:rPr lang="en-US" altLang="zh-TW" sz="6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6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關懷時機、地點：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有所懷疑，立即詢問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在隱密的地方談，讓當事人</a:t>
            </a:r>
            <a:r>
              <a:rPr lang="zh-TW" altLang="en-US" sz="6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放心自在</a:t>
            </a: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的說</a:t>
            </a:r>
          </a:p>
          <a:p>
            <a:pPr marL="0" indent="0">
              <a:lnSpc>
                <a:spcPct val="120000"/>
              </a:lnSpc>
              <a:buFont typeface="Garamond" pitchFamily="18" charset="0"/>
              <a:buNone/>
            </a:pPr>
            <a:r>
              <a:rPr lang="en-US" altLang="zh-TW" sz="6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6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間接問法 </a:t>
            </a:r>
            <a:r>
              <a:rPr lang="en-US" altLang="zh-TW" sz="6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直接問會擔心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你最近是不是感到不快樂？（不快樂到想要結束自己的生命）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是否曾經希望睡一覺並且不要再醒來？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覺得活著沒意義，沒價值，也沒有人在乎</a:t>
            </a:r>
            <a:r>
              <a:rPr lang="en-US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</a:p>
          <a:p>
            <a:pPr marL="0" indent="0">
              <a:lnSpc>
                <a:spcPct val="120000"/>
              </a:lnSpc>
              <a:buFont typeface="Garamond" pitchFamily="18" charset="0"/>
              <a:buNone/>
            </a:pPr>
            <a:r>
              <a:rPr lang="en-US" altLang="zh-TW" sz="6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6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直接問法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有想過傷害自己嗎</a:t>
            </a:r>
            <a:r>
              <a:rPr lang="en-US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有做過嗎</a:t>
            </a:r>
            <a:r>
              <a:rPr lang="en-US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你是否有想到要自殺呢？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會不會有想不開的念頭？ </a:t>
            </a:r>
          </a:p>
          <a:p>
            <a:pPr marL="0" indent="0">
              <a:lnSpc>
                <a:spcPct val="120000"/>
              </a:lnSpc>
              <a:buFont typeface="Garamond" pitchFamily="18" charset="0"/>
              <a:buNone/>
            </a:pPr>
            <a:r>
              <a:rPr lang="en-US" altLang="zh-TW" sz="6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sz="6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不要這樣問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你該不會想要自殺吧？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不要跟我說你想自殺喔？！ </a:t>
            </a:r>
          </a:p>
          <a:p>
            <a:pPr marL="0" indent="0">
              <a:lnSpc>
                <a:spcPct val="250000"/>
              </a:lnSpc>
              <a:buFont typeface="Garamond" pitchFamily="18" charset="0"/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 descr="Question Mark, Board, Ask, Knowledge">
            <a:extLst>
              <a:ext uri="{FF2B5EF4-FFF2-40B4-BE49-F238E27FC236}">
                <a16:creationId xmlns:a16="http://schemas.microsoft.com/office/drawing/2014/main" id="{03F6C758-0D55-4F0C-BCF0-B591A5147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23" y="4297104"/>
            <a:ext cx="2877451" cy="19183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97CF62E-05F7-40E4-A5CF-8AE632B0B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456" y="447139"/>
            <a:ext cx="2831744" cy="19680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80E4C6DC-61CD-9BF3-42E7-2D051FF73441}"/>
              </a:ext>
            </a:extLst>
          </p:cNvPr>
          <p:cNvSpPr txBox="1"/>
          <p:nvPr/>
        </p:nvSpPr>
        <p:spPr>
          <a:xfrm>
            <a:off x="8776456" y="4297104"/>
            <a:ext cx="2996444" cy="18690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忘了怎麼問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就單純</a:t>
            </a:r>
            <a:r>
              <a:rPr lang="zh-TW" altLang="en-US" sz="2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傾聽</a:t>
            </a:r>
            <a:endParaRPr lang="en-US" altLang="zh-TW" sz="2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不必特別說些什麼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910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fontAlgn="base"/>
            <a:r>
              <a:rPr lang="zh-TW" altLang="en-US" dirty="0"/>
              <a:t>校園自殺防治守門人</a:t>
            </a:r>
            <a:r>
              <a:rPr lang="en-US" altLang="zh-TW" dirty="0"/>
              <a:t>123</a:t>
            </a:r>
            <a:endParaRPr lang="zh-TW" altLang="en-US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AFFA39C-2ADF-0C05-F627-696F50950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14194"/>
            <a:ext cx="4447309" cy="38496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50000"/>
              </a:lnSpc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主動關懷與積極傾聽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250000"/>
              </a:lnSpc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 </a:t>
            </a:r>
            <a:r>
              <a:rPr lang="zh-TW" altLang="en-US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適當回應與支持陪伴</a:t>
            </a:r>
            <a:endParaRPr lang="en-US" altLang="zh-TW" sz="24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250000"/>
              </a:lnSpc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轉介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資源轉介與持續關懷</a:t>
            </a:r>
          </a:p>
        </p:txBody>
      </p:sp>
      <p:sp>
        <p:nvSpPr>
          <p:cNvPr id="8" name="內容版面配置區 4">
            <a:extLst>
              <a:ext uri="{FF2B5EF4-FFF2-40B4-BE49-F238E27FC236}">
                <a16:creationId xmlns:a16="http://schemas.microsoft.com/office/drawing/2014/main" id="{A46DFA11-5D5F-F8EA-6E4A-07A8C6F29490}"/>
              </a:ext>
            </a:extLst>
          </p:cNvPr>
          <p:cNvSpPr txBox="1">
            <a:spLocks/>
          </p:cNvSpPr>
          <p:nvPr/>
        </p:nvSpPr>
        <p:spPr>
          <a:xfrm>
            <a:off x="5108173" y="1701279"/>
            <a:ext cx="6712352" cy="4395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Garamond" pitchFamily="18" charset="0"/>
              <a:buNone/>
            </a:pP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理解、陪伴並給予希望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積極、專注的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傾聽當事人遭遇的問題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自殺” 是當事人用來解決他所遭遇的無解問題的方法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不要急著評價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（當事人的遭遇、處境或想法）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提供當事人任何形式的“希望”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同理個案的感受與處境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，並產生改變 </a:t>
            </a:r>
          </a:p>
          <a:p>
            <a:pPr marL="0" indent="0">
              <a:lnSpc>
                <a:spcPct val="120000"/>
              </a:lnSpc>
              <a:buFont typeface="Garamond" pitchFamily="18" charset="0"/>
              <a:buNone/>
            </a:pP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危機陪伴時的關心問話</a:t>
            </a:r>
            <a:endParaRPr lang="en-US" altLang="zh-TW" sz="1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需要什麼幫忙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找過哪些人幫忙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你覺得誰可以幫你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你希望誰可以幫你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目前自傷情況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自殺計劃進行到什麼狀況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什麼情況會讓你控制不住自己去執行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自殺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自傷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)?(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評估未來危機時刻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9C99F00-C032-D3FD-B399-D58532C35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456" y="447139"/>
            <a:ext cx="2831744" cy="19680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FBAB91A6-26D5-4A7C-A40D-7125CA80C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456" y="3255460"/>
            <a:ext cx="2831744" cy="211968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9963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fontAlgn="base"/>
            <a:r>
              <a:rPr lang="zh-TW" altLang="en-US" dirty="0"/>
              <a:t>校園自殺防治守門人</a:t>
            </a:r>
            <a:r>
              <a:rPr lang="en-US" altLang="zh-TW" dirty="0"/>
              <a:t>123</a:t>
            </a:r>
            <a:endParaRPr lang="zh-TW" altLang="en-US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AFFA39C-2ADF-0C05-F627-696F50950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14194"/>
            <a:ext cx="4447309" cy="38496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50000"/>
              </a:lnSpc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主動關懷與積極傾聽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250000"/>
              </a:lnSpc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適當回應與支持陪伴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250000"/>
              </a:lnSpc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轉介 </a:t>
            </a:r>
            <a:r>
              <a:rPr lang="zh-TW" altLang="en-US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資源轉介與持續關懷</a:t>
            </a:r>
          </a:p>
        </p:txBody>
      </p:sp>
      <p:sp>
        <p:nvSpPr>
          <p:cNvPr id="8" name="內容版面配置區 4">
            <a:extLst>
              <a:ext uri="{FF2B5EF4-FFF2-40B4-BE49-F238E27FC236}">
                <a16:creationId xmlns:a16="http://schemas.microsoft.com/office/drawing/2014/main" id="{A46DFA11-5D5F-F8EA-6E4A-07A8C6F29490}"/>
              </a:ext>
            </a:extLst>
          </p:cNvPr>
          <p:cNvSpPr txBox="1">
            <a:spLocks/>
          </p:cNvSpPr>
          <p:nvPr/>
        </p:nvSpPr>
        <p:spPr>
          <a:xfrm>
            <a:off x="5711723" y="2212979"/>
            <a:ext cx="5726545" cy="4395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Garamond" pitchFamily="18" charset="0"/>
              <a:buNone/>
            </a:pPr>
            <a: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轉介標準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BSRS(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簡式健康量表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分數高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陪伴者難以負荷、超出自身陪伴的能力與心力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自殺自傷身心問題 </a:t>
            </a:r>
          </a:p>
          <a:p>
            <a:pPr marL="0" indent="0">
              <a:lnSpc>
                <a:spcPct val="120000"/>
              </a:lnSpc>
              <a:buFont typeface="Garamond" pitchFamily="18" charset="0"/>
              <a:buNone/>
            </a:pPr>
            <a: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轉介建議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安全、安心與尊重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說明與再保證 ，讓當事人知悉後續流程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事情會有機會好轉的，你要相信老師們會努力幫你」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「老師會請專業的輔導老師幫助你，你遇到問題可以再跟我說」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推薦適合人選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資源，陪伴與系統聯繫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71FC140-5FD7-FE65-9342-6AB18F2FA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456" y="447139"/>
            <a:ext cx="2831744" cy="19680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098" name="Picture 2" descr="Free photos of Hand">
            <a:extLst>
              <a:ext uri="{FF2B5EF4-FFF2-40B4-BE49-F238E27FC236}">
                <a16:creationId xmlns:a16="http://schemas.microsoft.com/office/drawing/2014/main" id="{03F72970-31CF-4F44-B110-27570D4C3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623" y="3313448"/>
            <a:ext cx="2881582" cy="182052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739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實務經驗分享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切忌</a:t>
            </a:r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304701D-406D-40C4-883A-15EC72EAB6C7}"/>
              </a:ext>
            </a:extLst>
          </p:cNvPr>
          <p:cNvSpPr txBox="1"/>
          <p:nvPr/>
        </p:nvSpPr>
        <p:spPr>
          <a:xfrm>
            <a:off x="7210426" y="6004735"/>
            <a:ext cx="468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DAD3045-2CD6-45ED-8EF3-64541428C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330" y="2103120"/>
            <a:ext cx="9253870" cy="384962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zh-TW" altLang="en-US" sz="2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不要提供沒有用的意見。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zh-TW" altLang="en-US" sz="2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不要發誓保守秘密。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zh-TW" altLang="en-US" sz="2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不要爭辯自殺的對錯。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zh-TW" altLang="en-US" sz="2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不可輕忽。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zh-TW" altLang="en-US" sz="2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不要增加罪惡感。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zh-TW" altLang="en-US" sz="2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不可延誤處理。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zh-TW" altLang="en-US" sz="2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不要認為自殺者只是開玩笑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 descr="Sign, Designation, Without Background">
            <a:extLst>
              <a:ext uri="{FF2B5EF4-FFF2-40B4-BE49-F238E27FC236}">
                <a16:creationId xmlns:a16="http://schemas.microsoft.com/office/drawing/2014/main" id="{C7D2399C-47D1-49B0-B4AE-BAD622AC0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012" y="1809750"/>
            <a:ext cx="27051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798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實務經驗分享</a:t>
            </a:r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304701D-406D-40C4-883A-15EC72EAB6C7}"/>
              </a:ext>
            </a:extLst>
          </p:cNvPr>
          <p:cNvSpPr txBox="1"/>
          <p:nvPr/>
        </p:nvSpPr>
        <p:spPr>
          <a:xfrm>
            <a:off x="7210426" y="6004735"/>
            <a:ext cx="468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359556F8-4A85-CD75-E4BC-C6EB290C8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548" y="1922463"/>
            <a:ext cx="5493803" cy="3863975"/>
          </a:xfr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831569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6D8416-659F-440F-BC6C-E68FA0461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z="4000" dirty="0">
                <a:solidFill>
                  <a:srgbClr val="8064A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講者簡介</a:t>
            </a:r>
            <a:br>
              <a:rPr kumimoji="0" lang="zh-TW" altLang="en-US" sz="4000" dirty="0">
                <a:solidFill>
                  <a:srgbClr val="8064A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1A7EB4-C0BB-45A8-A838-C4EE9D8E8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19128"/>
            <a:ext cx="6297669" cy="3849624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kumimoji="0" lang="zh-TW" altLang="en-US" sz="1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現職</a:t>
            </a:r>
            <a:r>
              <a:rPr kumimoji="0" lang="en-US" altLang="zh-TW" sz="1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kumimoji="0" lang="zh-TW" altLang="en-US" sz="1800" dirty="0">
                <a:solidFill>
                  <a:srgbClr val="8064A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蛹之生心理諮商所 諮商心理師</a:t>
            </a:r>
            <a:endParaRPr kumimoji="0" lang="en-US" altLang="zh-TW" sz="1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endParaRPr kumimoji="0" lang="en-US" altLang="zh-TW" sz="180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kumimoji="0" lang="zh-TW" altLang="en-US" sz="18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經歷</a:t>
            </a:r>
            <a:r>
              <a:rPr kumimoji="0" lang="en-US" altLang="zh-TW" sz="1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zh-TW" altLang="en-US" sz="1800" dirty="0">
                <a:solidFill>
                  <a:srgbClr val="8064A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臺中市政府家暴防治中心 合作心理師</a:t>
            </a:r>
            <a:endParaRPr kumimoji="0" lang="en-US" altLang="zh-TW" sz="1800" dirty="0">
              <a:solidFill>
                <a:srgbClr val="8064A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zh-TW" altLang="en-US" sz="1800" dirty="0">
                <a:solidFill>
                  <a:srgbClr val="8064A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犯罪被害人保護協會 合作心理師</a:t>
            </a:r>
            <a:endParaRPr kumimoji="0" lang="en-US" altLang="zh-TW" sz="1800" dirty="0">
              <a:solidFill>
                <a:srgbClr val="8064A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zh-TW" altLang="en-US" sz="1800" dirty="0">
                <a:solidFill>
                  <a:srgbClr val="8064A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財團法人伊甸社會福利基金會 合作心理師</a:t>
            </a:r>
            <a:endParaRPr kumimoji="0" lang="en-US" altLang="zh-TW" sz="1800" dirty="0">
              <a:solidFill>
                <a:srgbClr val="8064A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zh-TW" altLang="en-US" sz="1800" dirty="0">
                <a:solidFill>
                  <a:srgbClr val="8064A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臺中市立善水國民中小學 兼任心理師</a:t>
            </a:r>
            <a:endParaRPr kumimoji="0" lang="en-US" altLang="zh-TW" sz="1800" dirty="0">
              <a:solidFill>
                <a:srgbClr val="8064A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zh-TW" altLang="en-US" sz="1800" dirty="0">
                <a:solidFill>
                  <a:srgbClr val="8064A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台中市諮商心理師公會 第六屆 倫理委員</a:t>
            </a:r>
            <a:endParaRPr kumimoji="0" lang="en-US" altLang="zh-TW" sz="1800" dirty="0">
              <a:solidFill>
                <a:srgbClr val="8064A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18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65A0B13-552D-4B99-8F55-5315549D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5" name="圖片 4" descr="14323.jpg">
            <a:extLst>
              <a:ext uri="{FF2B5EF4-FFF2-40B4-BE49-F238E27FC236}">
                <a16:creationId xmlns:a16="http://schemas.microsoft.com/office/drawing/2014/main" id="{745A0C3D-2877-4D30-B411-EC34EB2D2B2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4469" y="1021864"/>
            <a:ext cx="3760731" cy="501317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96091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B17359-ADBE-47AA-871C-3D3FE444B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66725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求助專線</a:t>
            </a:r>
          </a:p>
        </p:txBody>
      </p:sp>
      <p:pic>
        <p:nvPicPr>
          <p:cNvPr id="23556" name="內容版面配置區 4" descr="衛服部提供-自殺防治專線.jpg">
            <a:extLst>
              <a:ext uri="{FF2B5EF4-FFF2-40B4-BE49-F238E27FC236}">
                <a16:creationId xmlns:a16="http://schemas.microsoft.com/office/drawing/2014/main" id="{A8FDC5FD-7B12-41FB-A35B-D8A2D2101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5" y="1484314"/>
            <a:ext cx="8713788" cy="4465637"/>
          </a:xfrm>
        </p:spPr>
      </p:pic>
      <p:sp>
        <p:nvSpPr>
          <p:cNvPr id="23557" name="文字方塊 4">
            <a:extLst>
              <a:ext uri="{FF2B5EF4-FFF2-40B4-BE49-F238E27FC236}">
                <a16:creationId xmlns:a16="http://schemas.microsoft.com/office/drawing/2014/main" id="{FBCCBF01-76B1-4329-80E0-D1C59F478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099" y="5949951"/>
            <a:ext cx="114259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圖文引自</a:t>
            </a:r>
            <a:r>
              <a:rPr lang="en-US" altLang="zh-TW" sz="1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https://www.facebook.com/mohw.gov.tw/photos/a.852149834951436.1073741849.470265436473213/852149868284766/?type=3&amp;theater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zh-TW" alt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自傷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自殺</a:t>
            </a:r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8B38A61-3B89-4287-981F-28E5CB876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廣義自傷含括了自殺、企圖自殺，和各種可以傷害自己身心健康的作為（許文耀、吳英璋、胡淑媛、翁嘉英，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1994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），將自傷與自殺視為自傷程度的不同。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狹義自傷，指的是個人刻意、直接地造成對於自己身體的傷害，其行為之目的並非想要造成自己死亡的結果（唐子俊、郭敏慧譯，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2002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「自傷行為」與「自殺」是有差別的</a:t>
            </a:r>
            <a:endParaRPr lang="en-US" altLang="zh-TW" sz="24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自傷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是「有意地」以任何方式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傷害自己的身心健康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，但沒有結束自己生命的清楚意圖，但在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衝動下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可能因此而造成意外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自殺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則是採取任何方式與行動企圖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剝奪自己的生命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，通常有足夠的意願或意識，後果很可能造成生命的終止。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A840F29-3C69-4020-AC52-9CE4770D3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17" y="471055"/>
            <a:ext cx="1742209" cy="174220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4298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自傷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自殺的迷失</a:t>
            </a:r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8B38A61-3B89-4287-981F-28E5CB876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我可以直接與學生討論自傷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自殺嗎？會不會討論完反而讓他有自傷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自殺的想法或行動？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自傷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自殺是不好的，要趕緊導正自傷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自殺的行為。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具有高度自傷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自殺風險的學生讓我好擔心，好害怕他死意堅決，怎麼辦？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當個案出現改善跡象或自殺生還時，他們就脫離危險了。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高度自殺危險性的人，是抱持著必死的決心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1C540F9-8A62-0478-8AF7-94765C233B1B}"/>
              </a:ext>
            </a:extLst>
          </p:cNvPr>
          <p:cNvSpPr txBox="1"/>
          <p:nvPr/>
        </p:nvSpPr>
        <p:spPr>
          <a:xfrm>
            <a:off x="4414981" y="2621985"/>
            <a:ext cx="3094183" cy="265320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自殺者的心理狀態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i="0" dirty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矛盾</a:t>
            </a:r>
          </a:p>
          <a:p>
            <a:pPr algn="ctr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i="0" dirty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衝動</a:t>
            </a:r>
          </a:p>
          <a:p>
            <a:pPr algn="ctr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i="0" dirty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僵化</a:t>
            </a:r>
          </a:p>
          <a:p>
            <a:pPr>
              <a:lnSpc>
                <a:spcPct val="150000"/>
              </a:lnSpc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Alkoghol, Narkomaniia">
            <a:extLst>
              <a:ext uri="{FF2B5EF4-FFF2-40B4-BE49-F238E27FC236}">
                <a16:creationId xmlns:a16="http://schemas.microsoft.com/office/drawing/2014/main" id="{DA30D88C-9CBF-4BC8-A739-4D854AA11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164" y="4242391"/>
            <a:ext cx="4327363" cy="240074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48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fontAlgn="base"/>
            <a:r>
              <a:rPr lang="zh-TW" altLang="en-US" b="1" i="0" dirty="0">
                <a:solidFill>
                  <a:srgbClr val="000000"/>
                </a:solidFill>
                <a:effectLst/>
                <a:latin typeface="inherit"/>
              </a:rPr>
              <a:t>自殺風險指標</a:t>
            </a:r>
            <a:endParaRPr lang="zh-TW" altLang="en-US" b="1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321779"/>
              </p:ext>
            </p:extLst>
          </p:nvPr>
        </p:nvGraphicFramePr>
        <p:xfrm>
          <a:off x="895927" y="1717964"/>
          <a:ext cx="10229273" cy="4317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96D3C404-835A-4A38-9F3A-F592F0C5B857}"/>
              </a:ext>
            </a:extLst>
          </p:cNvPr>
          <p:cNvSpPr txBox="1"/>
          <p:nvPr/>
        </p:nvSpPr>
        <p:spPr>
          <a:xfrm>
            <a:off x="9096374" y="6061517"/>
            <a:ext cx="3552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採自校園霸凌防制準則修正條文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警訊和徵兆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A7C71269-C42B-D424-ED8B-D2C2239009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601604"/>
              </p:ext>
            </p:extLst>
          </p:nvPr>
        </p:nvGraphicFramePr>
        <p:xfrm>
          <a:off x="1148483" y="2133600"/>
          <a:ext cx="982431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4772">
                  <a:extLst>
                    <a:ext uri="{9D8B030D-6E8A-4147-A177-3AD203B41FA5}">
                      <a16:colId xmlns:a16="http://schemas.microsoft.com/office/drawing/2014/main" val="3304052410"/>
                    </a:ext>
                  </a:extLst>
                </a:gridCol>
                <a:gridCol w="3274772">
                  <a:extLst>
                    <a:ext uri="{9D8B030D-6E8A-4147-A177-3AD203B41FA5}">
                      <a16:colId xmlns:a16="http://schemas.microsoft.com/office/drawing/2014/main" val="2553303601"/>
                    </a:ext>
                  </a:extLst>
                </a:gridCol>
                <a:gridCol w="3274772">
                  <a:extLst>
                    <a:ext uri="{9D8B030D-6E8A-4147-A177-3AD203B41FA5}">
                      <a16:colId xmlns:a16="http://schemas.microsoft.com/office/drawing/2014/main" val="2285135279"/>
                    </a:ext>
                  </a:extLst>
                </a:gridCol>
              </a:tblGrid>
              <a:tr h="36162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情感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439951"/>
                  </a:ext>
                </a:extLst>
              </a:tr>
              <a:tr h="2229178"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傳達自殺意念</a:t>
                      </a:r>
                    </a:p>
                    <a:p>
                      <a:pPr algn="ctr" fontAlgn="base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失去人生目標</a:t>
                      </a:r>
                    </a:p>
                    <a:p>
                      <a:pPr algn="ctr" fontAlgn="base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失去活下去的理由</a:t>
                      </a:r>
                      <a:endParaRPr lang="en-US" altLang="zh-TW" sz="1800" b="0" i="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無歸屬感</a:t>
                      </a:r>
                    </a:p>
                    <a:p>
                      <a:pPr algn="ctr" fontAlgn="base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無能累贅感</a:t>
                      </a:r>
                    </a:p>
                    <a:p>
                      <a:pPr algn="ctr" fontAlgn="base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無望感</a:t>
                      </a:r>
                    </a:p>
                    <a:p>
                      <a:pPr algn="ctr" fontAlgn="base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無助感</a:t>
                      </a:r>
                    </a:p>
                    <a:p>
                      <a:pPr algn="ctr" fontAlgn="base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強烈的憤怒、焦慮、煩躁</a:t>
                      </a:r>
                    </a:p>
                    <a:p>
                      <a:pPr algn="ctr" fontAlgn="base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內疚、羞恥</a:t>
                      </a:r>
                    </a:p>
                    <a:p>
                      <a:pPr algn="ctr" fontAlgn="base"/>
                      <a:endParaRPr lang="zh-TW" altLang="en-US" sz="1800" b="0" i="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衝動行為</a:t>
                      </a:r>
                    </a:p>
                    <a:p>
                      <a:pPr algn="ctr" fontAlgn="base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遠離周遭人事物</a:t>
                      </a:r>
                    </a:p>
                    <a:p>
                      <a:pPr algn="ctr" fontAlgn="base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睡眠障礙（失眠）</a:t>
                      </a:r>
                    </a:p>
                    <a:p>
                      <a:pPr algn="ctr" fontAlgn="base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酒精藥物濫用</a:t>
                      </a:r>
                    </a:p>
                    <a:p>
                      <a:pPr algn="ctr" fontAlgn="base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開始為自殺做準備（寫遺書、送遺物）</a:t>
                      </a:r>
                    </a:p>
                    <a:p>
                      <a:pPr algn="ctr" fontAlgn="base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取得及使用自殺工具</a:t>
                      </a:r>
                    </a:p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67358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0089242A-1423-4545-A452-9C070B7DD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4" y="4724400"/>
            <a:ext cx="9648826" cy="173355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37779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089242A-1423-4545-A452-9C070B7DD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144" y="5393444"/>
            <a:ext cx="7453424" cy="129645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警訊和徵兆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DB0FB14-CD02-AA7A-7CFE-094541051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363200" cy="3849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自殺的徵兆：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FACT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感覺（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Feelings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：無望、無助、無價值感、害怕無法掌控自我、過度的罪惡感、 悲傷、憤怒等。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行動或事件（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Action or Events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）：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吸毒或酗酒、個人經歷失落的經驗，如死亡、 離婚、分離、關係的破裂，或失去工作、金錢、地位、自尊。出現爆發性的攻擊、 魯莽性的行為。討論或撰寫死亡相關情節。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改變（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Change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）：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睡眠、飲食習慣的變化、對以往喜歡的活動失去興趣。個性改 變，有時變得退縮、厭倦、冷漠；有時則是變得喧鬧、多話、外向。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預兆（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Threats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）：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有計畫的安排事物、將心愛的物品分送他人或丟棄、研究自殺 藥物、獲取自殺武器，言語上透露出想死的念頭，如「乾脆去死，反正也沒有人關 心」之類的話語；自殺的企圖，如服藥過量或割腕等。</a:t>
            </a:r>
          </a:p>
        </p:txBody>
      </p:sp>
    </p:spTree>
    <p:extLst>
      <p:ext uri="{BB962C8B-B14F-4D97-AF65-F5344CB8AC3E}">
        <p14:creationId xmlns:p14="http://schemas.microsoft.com/office/powerpoint/2010/main" val="346891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推力與拉力</a:t>
            </a:r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A7C71269-C42B-D424-ED8B-D2C2239009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216519"/>
              </p:ext>
            </p:extLst>
          </p:nvPr>
        </p:nvGraphicFramePr>
        <p:xfrm>
          <a:off x="1148482" y="1671781"/>
          <a:ext cx="9824318" cy="4057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2159">
                  <a:extLst>
                    <a:ext uri="{9D8B030D-6E8A-4147-A177-3AD203B41FA5}">
                      <a16:colId xmlns:a16="http://schemas.microsoft.com/office/drawing/2014/main" val="3304052410"/>
                    </a:ext>
                  </a:extLst>
                </a:gridCol>
                <a:gridCol w="4912159">
                  <a:extLst>
                    <a:ext uri="{9D8B030D-6E8A-4147-A177-3AD203B41FA5}">
                      <a16:colId xmlns:a16="http://schemas.microsoft.com/office/drawing/2014/main" val="2553303601"/>
                    </a:ext>
                  </a:extLst>
                </a:gridCol>
              </a:tblGrid>
              <a:tr h="39965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危險因子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保護因子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439951"/>
                  </a:ext>
                </a:extLst>
              </a:tr>
              <a:tr h="2463619">
                <a:tc>
                  <a:txBody>
                    <a:bodyPr/>
                    <a:lstStyle/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hlinkClick r:id="rId2"/>
                        </a:rPr>
                        <a:t>特定族群</a:t>
                      </a: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（例如：男人、老人、性少數、退伍軍人、弱勢族群）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過去曾有自我傷害的行為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過去曾有過衝動、攻擊行為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完美主義、非黑即白的思考模式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因應壓力、解決問題、 自我安撫的能力有限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人際關係變動（例如：分手、離婚）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無歸屬感、無他人支持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剛從精神科急性病房出院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失業、有經濟壓力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身邊的人曾經或企圖自殺</a:t>
                      </a: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fontAlgn="base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有活下去的理由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有</a:t>
                      </a:r>
                      <a:r>
                        <a:rPr lang="zh-TW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歸屬感與他人的支持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家庭和諧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有參與學校活動（青少年）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有接受心理健康治療的管道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有因應壓力、解決問題、自我安撫的能力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有考慮</a:t>
                      </a:r>
                      <a:r>
                        <a:rPr lang="zh-TW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其他主觀選擇的彈性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家中有孩童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懷孕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宗教、文化因素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無取得自殺工具的管道</a:t>
                      </a:r>
                    </a:p>
                    <a:p>
                      <a:b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67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875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自殺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急性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風險分級</a:t>
            </a:r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B851AA-3F1B-B424-AAEC-C219E53996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509" y="1798638"/>
            <a:ext cx="9356436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C2EA06B-4D07-1912-BF74-EDDBF3268BAC}"/>
              </a:ext>
            </a:extLst>
          </p:cNvPr>
          <p:cNvSpPr txBox="1"/>
          <p:nvPr/>
        </p:nvSpPr>
        <p:spPr>
          <a:xfrm>
            <a:off x="5320146" y="5784519"/>
            <a:ext cx="64344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/>
              <a:t>&lt;</a:t>
            </a:r>
            <a:r>
              <a:rPr lang="zh-TW" altLang="en-US" sz="1000" dirty="0"/>
              <a:t>圖片取自</a:t>
            </a:r>
            <a:r>
              <a:rPr lang="en-US" altLang="zh-TW" sz="1000" dirty="0">
                <a:hlinkClick r:id="rId3"/>
              </a:rPr>
              <a:t>https://psychtranslation.com/2019/10/10/%E5%A6%82%E4%BD%95%E5%88%A4%E6%96%B7%E8%87%AA%E6%AE%BA%E5%8D%B1%E6%A9%9F%E7%A8%8B%E5%BA%A6%EF%BC%9F%E8%87%AA%E6%AE%BA%E9%A2%A8%E9%9A%AA%E8%A9%95%E4%BC%B0-suicide-risk-evaluation/</a:t>
            </a:r>
            <a:r>
              <a:rPr lang="en-US" altLang="zh-TW" sz="1000" dirty="0"/>
              <a:t>&gt;</a:t>
            </a:r>
          </a:p>
          <a:p>
            <a:endParaRPr lang="zh-TW" altLang="en-US" sz="1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17977B2-B295-29C0-76A9-4F429A65A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583" y="351608"/>
            <a:ext cx="1738017" cy="1738017"/>
          </a:xfrm>
          <a:prstGeom prst="rect">
            <a:avLst/>
          </a:prstGeom>
          <a:effectLst>
            <a:softEdge rad="317500"/>
          </a:effectLst>
        </p:spPr>
      </p:pic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5ED38D3D-7D2E-84F2-3DAE-134A9599A04E}"/>
              </a:ext>
            </a:extLst>
          </p:cNvPr>
          <p:cNvCxnSpPr>
            <a:cxnSpLocks/>
          </p:cNvCxnSpPr>
          <p:nvPr/>
        </p:nvCxnSpPr>
        <p:spPr>
          <a:xfrm>
            <a:off x="2419350" y="3314700"/>
            <a:ext cx="19335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791C7682-94E2-F4DA-25FE-51440E5AA40B}"/>
              </a:ext>
            </a:extLst>
          </p:cNvPr>
          <p:cNvCxnSpPr>
            <a:cxnSpLocks/>
          </p:cNvCxnSpPr>
          <p:nvPr/>
        </p:nvCxnSpPr>
        <p:spPr>
          <a:xfrm>
            <a:off x="5619750" y="3429000"/>
            <a:ext cx="17430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592E7AE5-581A-1263-E75B-C96E3D1E0FF8}"/>
              </a:ext>
            </a:extLst>
          </p:cNvPr>
          <p:cNvCxnSpPr>
            <a:cxnSpLocks/>
          </p:cNvCxnSpPr>
          <p:nvPr/>
        </p:nvCxnSpPr>
        <p:spPr>
          <a:xfrm>
            <a:off x="8010525" y="2943225"/>
            <a:ext cx="14859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C4D869ED-3A0E-F395-DB1F-77FAD3F04838}"/>
              </a:ext>
            </a:extLst>
          </p:cNvPr>
          <p:cNvCxnSpPr>
            <a:cxnSpLocks/>
          </p:cNvCxnSpPr>
          <p:nvPr/>
        </p:nvCxnSpPr>
        <p:spPr>
          <a:xfrm>
            <a:off x="8010525" y="3219450"/>
            <a:ext cx="19431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468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59_TF78438558" id="{B22198C3-BD72-44A2-997F-14D793BFA363}" vid="{07B9720E-645E-4AB5-B14C-E751A8DA5D2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{4142CBA4-4A87-4761-9473-E9307044F4F0}tf78438558_win32</Template>
  <TotalTime>1409</TotalTime>
  <Words>2530</Words>
  <Application>Microsoft Office PowerPoint</Application>
  <PresentationFormat>寬螢幕</PresentationFormat>
  <Paragraphs>249</Paragraphs>
  <Slides>20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2" baseType="lpstr">
      <vt:lpstr>Helvetica Neue</vt:lpstr>
      <vt:lpstr>inherit</vt:lpstr>
      <vt:lpstr>Microsoft JhengHei UI</vt:lpstr>
      <vt:lpstr>微軟正黑體</vt:lpstr>
      <vt:lpstr>標楷體</vt:lpstr>
      <vt:lpstr>Arial</vt:lpstr>
      <vt:lpstr>Calibri</vt:lpstr>
      <vt:lpstr>Century Gothic</vt:lpstr>
      <vt:lpstr>Garamond</vt:lpstr>
      <vt:lpstr>Times New Roman</vt:lpstr>
      <vt:lpstr>Wingdings</vt:lpstr>
      <vt:lpstr>SavonVTI</vt:lpstr>
      <vt:lpstr>自殺防治講座</vt:lpstr>
      <vt:lpstr>講者簡介 </vt:lpstr>
      <vt:lpstr>自傷/自殺</vt:lpstr>
      <vt:lpstr>自傷/自殺的迷失</vt:lpstr>
      <vt:lpstr>自殺風險指標</vt:lpstr>
      <vt:lpstr>警訊和徵兆(1)</vt:lpstr>
      <vt:lpstr>警訊和徵兆(2)</vt:lpstr>
      <vt:lpstr>推力與拉力</vt:lpstr>
      <vt:lpstr>自殺急性風險分級</vt:lpstr>
      <vt:lpstr>自殺慢性風險分級</vt:lpstr>
      <vt:lpstr>自殺危機衡鑑表</vt:lpstr>
      <vt:lpstr>簡式健康心理量表BSRS-5 </vt:lpstr>
      <vt:lpstr>危機陪伴經驗談-提醒</vt:lpstr>
      <vt:lpstr>危機的實務現場評估</vt:lpstr>
      <vt:lpstr>校園自殺防治守門人123</vt:lpstr>
      <vt:lpstr>校園自殺防治守門人123</vt:lpstr>
      <vt:lpstr>校園自殺防治守門人123</vt:lpstr>
      <vt:lpstr>實務經驗分享-切忌</vt:lpstr>
      <vt:lpstr>實務經驗分享</vt:lpstr>
      <vt:lpstr>求助專線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拒絕校園霸凌</dc:title>
  <dc:creator>ssjhs-042</dc:creator>
  <cp:lastModifiedBy>王順輝</cp:lastModifiedBy>
  <cp:revision>101</cp:revision>
  <dcterms:created xsi:type="dcterms:W3CDTF">2021-11-04T00:05:40Z</dcterms:created>
  <dcterms:modified xsi:type="dcterms:W3CDTF">2022-11-07T02:14:45Z</dcterms:modified>
</cp:coreProperties>
</file>