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9"/>
  </p:notesMasterIdLst>
  <p:handoutMasterIdLst>
    <p:handoutMasterId r:id="rId30"/>
  </p:handoutMasterIdLst>
  <p:sldIdLst>
    <p:sldId id="265" r:id="rId2"/>
    <p:sldId id="311" r:id="rId3"/>
    <p:sldId id="283" r:id="rId4"/>
    <p:sldId id="316" r:id="rId5"/>
    <p:sldId id="286" r:id="rId6"/>
    <p:sldId id="288" r:id="rId7"/>
    <p:sldId id="290" r:id="rId8"/>
    <p:sldId id="276" r:id="rId9"/>
    <p:sldId id="315" r:id="rId10"/>
    <p:sldId id="341" r:id="rId11"/>
    <p:sldId id="280"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22" r:id="rId27"/>
    <p:sldId id="356" r:id="rId28"/>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5C97420-7983-46C1-B3F0-981CACAF4577}" type="datetimeFigureOut">
              <a:rPr lang="zh-TW" altLang="en-US" smtClean="0"/>
              <a:t>2023/9/23</a:t>
            </a:fld>
            <a:endParaRPr lang="zh-TW" altLang="en-US"/>
          </a:p>
        </p:txBody>
      </p:sp>
      <p:sp>
        <p:nvSpPr>
          <p:cNvPr id="4" name="頁尾版面配置區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192B8551-6D6D-4443-8FB5-93BC6FE7F555}" type="slidenum">
              <a:rPr lang="zh-TW" altLang="en-US" smtClean="0"/>
              <a:t>‹#›</a:t>
            </a:fld>
            <a:endParaRPr lang="zh-TW" altLang="en-US"/>
          </a:p>
        </p:txBody>
      </p:sp>
    </p:spTree>
    <p:extLst>
      <p:ext uri="{BB962C8B-B14F-4D97-AF65-F5344CB8AC3E}">
        <p14:creationId xmlns:p14="http://schemas.microsoft.com/office/powerpoint/2010/main" val="307199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377A9D3-4DF6-4732-A41C-E824251E0737}" type="datetimeFigureOut">
              <a:rPr lang="zh-TW" altLang="en-US" smtClean="0"/>
              <a:t>2023/9/23</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ABBC530-1B6F-4CAF-8E14-7BDD582D5855}" type="slidenum">
              <a:rPr lang="zh-TW" altLang="en-US" smtClean="0"/>
              <a:t>‹#›</a:t>
            </a:fld>
            <a:endParaRPr lang="zh-TW" altLang="en-US"/>
          </a:p>
        </p:txBody>
      </p:sp>
    </p:spTree>
    <p:extLst>
      <p:ext uri="{BB962C8B-B14F-4D97-AF65-F5344CB8AC3E}">
        <p14:creationId xmlns:p14="http://schemas.microsoft.com/office/powerpoint/2010/main" val="329823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TW" dirty="0"/>
              <a:t>1081</a:t>
            </a:r>
            <a:r>
              <a:rPr lang="zh-TW" altLang="en-US" dirty="0"/>
              <a:t>學期共計</a:t>
            </a:r>
            <a:r>
              <a:rPr lang="en-US" altLang="zh-TW" dirty="0"/>
              <a:t>280</a:t>
            </a:r>
            <a:r>
              <a:rPr lang="zh-TW" altLang="en-US" dirty="0"/>
              <a:t>位導師參與評核，個別學院導師人數請參閱。</a:t>
            </a:r>
            <a:endParaRPr lang="zh-CN" altLang="en-US" dirty="0"/>
          </a:p>
        </p:txBody>
      </p:sp>
      <p:sp>
        <p:nvSpPr>
          <p:cNvPr id="4" name="灯片编号占位符 3"/>
          <p:cNvSpPr>
            <a:spLocks noGrp="1"/>
          </p:cNvSpPr>
          <p:nvPr>
            <p:ph type="sldNum" sz="quarter" idx="10"/>
          </p:nvPr>
        </p:nvSpPr>
        <p:spPr/>
        <p:txBody>
          <a:bodyPr/>
          <a:lstStyle/>
          <a:p>
            <a:fld id="{38D236CB-90A2-4AC9-B284-F3889B6037BD}" type="slidenum">
              <a:rPr lang="zh-CN" altLang="en-US" smtClean="0">
                <a:solidFill>
                  <a:prstClr val="black"/>
                </a:solidFill>
                <a:latin typeface="等线" panose="020F0502020204030204"/>
              </a:rPr>
              <a:pPr/>
              <a:t>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6425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各院優良甲人數如表列</a:t>
            </a:r>
            <a:endParaRPr lang="zh-CN" altLang="en-US" dirty="0"/>
          </a:p>
        </p:txBody>
      </p:sp>
      <p:sp>
        <p:nvSpPr>
          <p:cNvPr id="4" name="灯片编号占位符 3"/>
          <p:cNvSpPr>
            <a:spLocks noGrp="1"/>
          </p:cNvSpPr>
          <p:nvPr>
            <p:ph type="sldNum" sz="quarter" idx="10"/>
          </p:nvPr>
        </p:nvSpPr>
        <p:spPr/>
        <p:txBody>
          <a:bodyPr/>
          <a:lstStyle/>
          <a:p>
            <a:fld id="{38D236CB-90A2-4AC9-B284-F3889B6037BD}" type="slidenum">
              <a:rPr lang="zh-CN" altLang="en-US" smtClean="0">
                <a:solidFill>
                  <a:prstClr val="black"/>
                </a:solidFill>
                <a:latin typeface="等线" panose="020F0502020204030204"/>
              </a:rPr>
              <a:pPr/>
              <a:t>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15107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本次基本評核達成</a:t>
            </a:r>
            <a:r>
              <a:rPr lang="en-US" altLang="zh-TW" dirty="0"/>
              <a:t>100%</a:t>
            </a:r>
            <a:r>
              <a:rPr lang="zh-TW" altLang="en-US" dirty="0"/>
              <a:t>人數共</a:t>
            </a:r>
            <a:r>
              <a:rPr lang="en-US" altLang="zh-TW" dirty="0"/>
              <a:t>100</a:t>
            </a:r>
            <a:r>
              <a:rPr lang="zh-TW" altLang="en-US" dirty="0"/>
              <a:t>人，占所有導師人數百分之</a:t>
            </a:r>
            <a:r>
              <a:rPr lang="en-US" altLang="zh-TW" dirty="0"/>
              <a:t>36</a:t>
            </a:r>
            <a:r>
              <a:rPr lang="zh-TW" altLang="en-US" dirty="0"/>
              <a:t>。</a:t>
            </a:r>
            <a:endParaRPr lang="zh-CN" altLang="en-US" dirty="0"/>
          </a:p>
        </p:txBody>
      </p:sp>
      <p:sp>
        <p:nvSpPr>
          <p:cNvPr id="4" name="灯片编号占位符 3"/>
          <p:cNvSpPr>
            <a:spLocks noGrp="1"/>
          </p:cNvSpPr>
          <p:nvPr>
            <p:ph type="sldNum" sz="quarter" idx="10"/>
          </p:nvPr>
        </p:nvSpPr>
        <p:spPr/>
        <p:txBody>
          <a:bodyPr/>
          <a:lstStyle/>
          <a:p>
            <a:fld id="{38D236CB-90A2-4AC9-B284-F3889B6037BD}" type="slidenum">
              <a:rPr lang="zh-CN" altLang="en-US" smtClean="0">
                <a:solidFill>
                  <a:prstClr val="black"/>
                </a:solidFill>
                <a:latin typeface="等线" panose="020F0502020204030204"/>
              </a:rPr>
              <a:pPr/>
              <a:t>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29639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ABBC530-1B6F-4CAF-8E14-7BDD582D5855}" type="slidenum">
              <a:rPr lang="zh-TW" altLang="en-US" smtClean="0"/>
              <a:t>11</a:t>
            </a:fld>
            <a:endParaRPr lang="zh-TW" altLang="en-US"/>
          </a:p>
        </p:txBody>
      </p:sp>
    </p:spTree>
    <p:extLst>
      <p:ext uri="{BB962C8B-B14F-4D97-AF65-F5344CB8AC3E}">
        <p14:creationId xmlns:p14="http://schemas.microsoft.com/office/powerpoint/2010/main" val="339922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81075" y="1243013"/>
            <a:ext cx="4845050" cy="33543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07268F48-DA1F-47BB-BDB3-E9742F98B52F}" type="slidenum">
              <a:rPr lang="zh-TW" altLang="en-US" smtClean="0"/>
              <a:t>14</a:t>
            </a:fld>
            <a:endParaRPr lang="zh-TW" altLang="en-US"/>
          </a:p>
        </p:txBody>
      </p:sp>
    </p:spTree>
    <p:extLst>
      <p:ext uri="{BB962C8B-B14F-4D97-AF65-F5344CB8AC3E}">
        <p14:creationId xmlns:p14="http://schemas.microsoft.com/office/powerpoint/2010/main" val="109577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15497">
              <a:defRPr/>
            </a:pPr>
            <a:fld id="{58998766-6A9C-4F2F-8D78-A8B7F422C2B3}" type="slidenum">
              <a:rPr lang="zh-CN" altLang="en-US">
                <a:solidFill>
                  <a:prstClr val="black"/>
                </a:solidFill>
                <a:latin typeface="等线"/>
                <a:ea typeface="等线" panose="02010600030101010101" pitchFamily="2" charset="-122"/>
              </a:rPr>
              <a:pPr defTabSz="915497">
                <a:defRPr/>
              </a:pPr>
              <a:t>22</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117880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15497">
              <a:defRPr/>
            </a:pPr>
            <a:fld id="{58998766-6A9C-4F2F-8D78-A8B7F422C2B3}" type="slidenum">
              <a:rPr lang="zh-CN" altLang="en-US">
                <a:solidFill>
                  <a:prstClr val="black"/>
                </a:solidFill>
                <a:latin typeface="等线"/>
                <a:ea typeface="等线" panose="02010600030101010101" pitchFamily="2" charset="-122"/>
              </a:rPr>
              <a:pPr defTabSz="915497">
                <a:defRPr/>
              </a:pPr>
              <a:t>24</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131000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67511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392067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1336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264030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467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252516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3431757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271805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xmlns=""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zh-CN" altLang="en-US" sz="1800"/>
          </a:p>
        </p:txBody>
      </p:sp>
    </p:spTree>
    <p:extLst>
      <p:ext uri="{BB962C8B-B14F-4D97-AF65-F5344CB8AC3E}">
        <p14:creationId xmlns:p14="http://schemas.microsoft.com/office/powerpoint/2010/main" val="3214289825"/>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7516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27541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336465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127092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233011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192202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365738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124300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9EBDDFA-6B1F-4B2C-A225-D11097A9F05A}" type="datetimeFigureOut">
              <a:rPr lang="zh-TW" altLang="en-US" smtClean="0"/>
              <a:t>2023/9/23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11092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EBDDFA-6B1F-4B2C-A225-D11097A9F05A}" type="datetimeFigureOut">
              <a:rPr lang="zh-TW" altLang="en-US" smtClean="0"/>
              <a:t>2023/9/23</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A5470F-E991-4A11-B98F-2ED83783D413}" type="slidenum">
              <a:rPr lang="zh-TW" altLang="en-US" smtClean="0"/>
              <a:t>‹#›</a:t>
            </a:fld>
            <a:endParaRPr lang="zh-TW" altLang="en-US"/>
          </a:p>
        </p:txBody>
      </p:sp>
    </p:spTree>
    <p:extLst>
      <p:ext uri="{BB962C8B-B14F-4D97-AF65-F5344CB8AC3E}">
        <p14:creationId xmlns:p14="http://schemas.microsoft.com/office/powerpoint/2010/main" val="231542788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muhc.cmu.edu.tw/page/71"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microsoft.com/office/2007/relationships/hdphoto" Target="../media/hdphoto2.wdp"/><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694689"/>
            <a:ext cx="11753087" cy="2356144"/>
          </a:xfrm>
        </p:spPr>
        <p:txBody>
          <a:bodyPr/>
          <a:lstStyle/>
          <a:p>
            <a:pPr algn="ctr"/>
            <a:r>
              <a:rPr lang="en-US" altLang="zh-TW" sz="6000" b="1" dirty="0" smtClean="0">
                <a:solidFill>
                  <a:srgbClr val="002060"/>
                </a:solidFill>
              </a:rPr>
              <a:t>112-1</a:t>
            </a:r>
            <a:r>
              <a:rPr lang="zh-TW" altLang="en-US" sz="6000" b="1" dirty="0" smtClean="0">
                <a:solidFill>
                  <a:srgbClr val="002060"/>
                </a:solidFill>
              </a:rPr>
              <a:t>學期</a:t>
            </a:r>
            <a:r>
              <a:rPr lang="en-US" altLang="zh-TW" sz="6000" b="1" dirty="0" smtClean="0">
                <a:solidFill>
                  <a:srgbClr val="002060"/>
                </a:solidFill>
              </a:rPr>
              <a:t/>
            </a:r>
            <a:br>
              <a:rPr lang="en-US" altLang="zh-TW" sz="6000" b="1" dirty="0" smtClean="0">
                <a:solidFill>
                  <a:srgbClr val="002060"/>
                </a:solidFill>
              </a:rPr>
            </a:br>
            <a:r>
              <a:rPr lang="zh-TW" altLang="en-US" sz="6000" b="1" dirty="0" smtClean="0">
                <a:solidFill>
                  <a:srgbClr val="002060"/>
                </a:solidFill>
              </a:rPr>
              <a:t>導師會議暨導師</a:t>
            </a:r>
            <a:r>
              <a:rPr lang="zh-TW" altLang="en-US" sz="6000" b="1" dirty="0">
                <a:solidFill>
                  <a:srgbClr val="002060"/>
                </a:solidFill>
              </a:rPr>
              <a:t>知能研習</a:t>
            </a:r>
          </a:p>
        </p:txBody>
      </p:sp>
      <p:sp>
        <p:nvSpPr>
          <p:cNvPr id="3" name="副標題 2"/>
          <p:cNvSpPr>
            <a:spLocks noGrp="1"/>
          </p:cNvSpPr>
          <p:nvPr>
            <p:ph type="subTitle" idx="1"/>
          </p:nvPr>
        </p:nvSpPr>
        <p:spPr/>
        <p:txBody>
          <a:bodyPr>
            <a:normAutofit/>
          </a:bodyPr>
          <a:lstStyle/>
          <a:p>
            <a:endParaRPr lang="en-US" altLang="zh-TW" dirty="0"/>
          </a:p>
          <a:p>
            <a:endParaRPr lang="en-US" altLang="zh-TW" dirty="0"/>
          </a:p>
        </p:txBody>
      </p:sp>
    </p:spTree>
    <p:extLst>
      <p:ext uri="{BB962C8B-B14F-4D97-AF65-F5344CB8AC3E}">
        <p14:creationId xmlns:p14="http://schemas.microsoft.com/office/powerpoint/2010/main" val="32399067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en-US" altLang="zh-TW" dirty="0"/>
          </a:p>
          <a:p>
            <a:endParaRPr lang="en-US" altLang="zh-TW" dirty="0"/>
          </a:p>
        </p:txBody>
      </p:sp>
      <p:sp>
        <p:nvSpPr>
          <p:cNvPr id="6" name="標題 1"/>
          <p:cNvSpPr txBox="1">
            <a:spLocks/>
          </p:cNvSpPr>
          <p:nvPr/>
        </p:nvSpPr>
        <p:spPr>
          <a:xfrm>
            <a:off x="740328" y="186266"/>
            <a:ext cx="11134164" cy="590469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sz="6000" b="1" dirty="0">
                <a:solidFill>
                  <a:srgbClr val="002060"/>
                </a:solidFill>
              </a:rPr>
              <a:t>(</a:t>
            </a:r>
            <a:r>
              <a:rPr lang="zh-TW" altLang="en-US" sz="6000" b="1" dirty="0">
                <a:solidFill>
                  <a:srgbClr val="002060"/>
                </a:solidFill>
              </a:rPr>
              <a:t>四</a:t>
            </a:r>
            <a:r>
              <a:rPr lang="en-US" altLang="zh-TW" sz="6000" b="1" dirty="0">
                <a:solidFill>
                  <a:srgbClr val="002060"/>
                </a:solidFill>
              </a:rPr>
              <a:t>) 112-1</a:t>
            </a:r>
            <a:r>
              <a:rPr lang="zh-TW" altLang="en-US" sz="6000" b="1" dirty="0">
                <a:solidFill>
                  <a:srgbClr val="002060"/>
                </a:solidFill>
              </a:rPr>
              <a:t>學期導師知能</a:t>
            </a:r>
            <a:r>
              <a:rPr lang="zh-TW" altLang="en-US" sz="6000" b="1" dirty="0" smtClean="0">
                <a:solidFill>
                  <a:srgbClr val="002060"/>
                </a:solidFill>
              </a:rPr>
              <a:t>研習</a:t>
            </a:r>
            <a:r>
              <a:rPr lang="en-US" altLang="zh-TW" sz="6000" b="1" dirty="0">
                <a:solidFill>
                  <a:srgbClr val="002060"/>
                </a:solidFill>
              </a:rPr>
              <a:t/>
            </a:r>
            <a:br>
              <a:rPr lang="en-US" altLang="zh-TW" sz="6000" b="1" dirty="0">
                <a:solidFill>
                  <a:srgbClr val="002060"/>
                </a:solidFill>
              </a:rPr>
            </a:br>
            <a:r>
              <a:rPr lang="en-US" altLang="zh-TW" sz="6000" b="1" dirty="0" err="1">
                <a:solidFill>
                  <a:srgbClr val="002060"/>
                </a:solidFill>
              </a:rPr>
              <a:t>moodle</a:t>
            </a:r>
            <a:r>
              <a:rPr lang="zh-TW" altLang="en-US" sz="6000" b="1" dirty="0">
                <a:solidFill>
                  <a:srgbClr val="002060"/>
                </a:solidFill>
              </a:rPr>
              <a:t>系統</a:t>
            </a:r>
            <a:r>
              <a:rPr lang="zh-TW" altLang="en-US" sz="6000" b="1" dirty="0" smtClean="0">
                <a:solidFill>
                  <a:srgbClr val="002060"/>
                </a:solidFill>
              </a:rPr>
              <a:t>收視進行中</a:t>
            </a:r>
            <a:endParaRPr lang="en-US" altLang="zh-TW" sz="6000" b="1" dirty="0" smtClean="0">
              <a:solidFill>
                <a:srgbClr val="002060"/>
              </a:solidFill>
            </a:endParaRPr>
          </a:p>
          <a:p>
            <a:pPr algn="ctr"/>
            <a:endParaRPr lang="en-US" altLang="zh-TW" sz="6000" b="1" dirty="0" smtClean="0">
              <a:solidFill>
                <a:srgbClr val="002060"/>
              </a:solidFill>
            </a:endParaRPr>
          </a:p>
          <a:p>
            <a:pPr algn="l"/>
            <a:r>
              <a:rPr lang="zh-TW" altLang="en-US" b="1" dirty="0">
                <a:solidFill>
                  <a:srgbClr val="002060"/>
                </a:solidFill>
              </a:rPr>
              <a:t>課程</a:t>
            </a:r>
            <a:r>
              <a:rPr lang="en-US" altLang="zh-TW" b="1" dirty="0">
                <a:solidFill>
                  <a:srgbClr val="002060"/>
                </a:solidFill>
              </a:rPr>
              <a:t>:</a:t>
            </a:r>
            <a:r>
              <a:rPr lang="zh-TW" altLang="en-US" b="1" dirty="0">
                <a:solidFill>
                  <a:srgbClr val="002060"/>
                </a:solidFill>
              </a:rPr>
              <a:t>從服務中學習</a:t>
            </a:r>
            <a:r>
              <a:rPr lang="en-US" altLang="zh-TW" b="1" dirty="0">
                <a:solidFill>
                  <a:srgbClr val="002060"/>
                </a:solidFill>
              </a:rPr>
              <a:t>(</a:t>
            </a:r>
            <a:r>
              <a:rPr lang="zh-TW" altLang="en-US" b="1" dirty="0">
                <a:solidFill>
                  <a:srgbClr val="002060"/>
                </a:solidFill>
              </a:rPr>
              <a:t>邱筱琪講師</a:t>
            </a:r>
            <a:r>
              <a:rPr lang="en-US" altLang="zh-TW" b="1" dirty="0">
                <a:solidFill>
                  <a:srgbClr val="002060"/>
                </a:solidFill>
              </a:rPr>
              <a:t>)</a:t>
            </a:r>
          </a:p>
          <a:p>
            <a:pPr algn="l"/>
            <a:r>
              <a:rPr lang="zh-TW" altLang="en-US" b="1" dirty="0" smtClean="0">
                <a:solidFill>
                  <a:srgbClr val="002060"/>
                </a:solidFill>
              </a:rPr>
              <a:t>期限</a:t>
            </a:r>
            <a:r>
              <a:rPr lang="en-US" altLang="zh-TW" b="1" dirty="0" smtClean="0">
                <a:solidFill>
                  <a:srgbClr val="002060"/>
                </a:solidFill>
              </a:rPr>
              <a:t>:10</a:t>
            </a:r>
            <a:r>
              <a:rPr lang="zh-TW" altLang="en-US" b="1" dirty="0" smtClean="0">
                <a:solidFill>
                  <a:srgbClr val="002060"/>
                </a:solidFill>
              </a:rPr>
              <a:t>月</a:t>
            </a:r>
            <a:r>
              <a:rPr lang="en-US" altLang="zh-TW" b="1" dirty="0" smtClean="0">
                <a:solidFill>
                  <a:srgbClr val="002060"/>
                </a:solidFill>
              </a:rPr>
              <a:t>31</a:t>
            </a:r>
            <a:r>
              <a:rPr lang="zh-TW" altLang="en-US" b="1" dirty="0" smtClean="0">
                <a:solidFill>
                  <a:srgbClr val="002060"/>
                </a:solidFill>
              </a:rPr>
              <a:t>日止</a:t>
            </a:r>
            <a:endParaRPr lang="en-US" altLang="zh-TW" b="1" dirty="0" smtClean="0">
              <a:solidFill>
                <a:srgbClr val="002060"/>
              </a:solidFill>
            </a:endParaRPr>
          </a:p>
          <a:p>
            <a:pPr algn="l"/>
            <a:r>
              <a:rPr lang="zh-TW" altLang="en-US" b="1" dirty="0" smtClean="0">
                <a:solidFill>
                  <a:srgbClr val="002060"/>
                </a:solidFill>
              </a:rPr>
              <a:t>時數</a:t>
            </a:r>
            <a:r>
              <a:rPr lang="en-US" altLang="zh-TW" b="1" dirty="0" smtClean="0">
                <a:solidFill>
                  <a:srgbClr val="002060"/>
                </a:solidFill>
              </a:rPr>
              <a:t>:</a:t>
            </a:r>
            <a:r>
              <a:rPr lang="zh-TW" altLang="en-US" b="1" dirty="0" smtClean="0">
                <a:solidFill>
                  <a:srgbClr val="002060"/>
                </a:solidFill>
              </a:rPr>
              <a:t>收視完成登錄導師研習時數</a:t>
            </a:r>
            <a:r>
              <a:rPr lang="en-US" altLang="zh-TW" b="1" dirty="0" smtClean="0">
                <a:solidFill>
                  <a:srgbClr val="002060"/>
                </a:solidFill>
              </a:rPr>
              <a:t>1</a:t>
            </a:r>
            <a:r>
              <a:rPr lang="zh-TW" altLang="en-US" b="1" dirty="0" smtClean="0">
                <a:solidFill>
                  <a:srgbClr val="002060"/>
                </a:solidFill>
              </a:rPr>
              <a:t>次</a:t>
            </a:r>
            <a:endParaRPr lang="zh-TW" altLang="en-US" b="1" dirty="0">
              <a:solidFill>
                <a:srgbClr val="002060"/>
              </a:solidFill>
            </a:endParaRPr>
          </a:p>
        </p:txBody>
      </p:sp>
    </p:spTree>
    <p:extLst>
      <p:ext uri="{BB962C8B-B14F-4D97-AF65-F5344CB8AC3E}">
        <p14:creationId xmlns:p14="http://schemas.microsoft.com/office/powerpoint/2010/main" val="26587345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270933" y="575737"/>
            <a:ext cx="11921067" cy="1354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sz="5800" b="1" dirty="0" smtClean="0">
                <a:solidFill>
                  <a:srgbClr val="002060"/>
                </a:solidFill>
              </a:rPr>
              <a:t>(</a:t>
            </a:r>
            <a:r>
              <a:rPr lang="zh-TW" altLang="en-US" sz="5800" b="1" dirty="0" smtClean="0">
                <a:solidFill>
                  <a:srgbClr val="002060"/>
                </a:solidFill>
              </a:rPr>
              <a:t>五</a:t>
            </a:r>
            <a:r>
              <a:rPr lang="en-US" altLang="zh-TW" sz="5800" b="1" dirty="0" smtClean="0">
                <a:solidFill>
                  <a:srgbClr val="002060"/>
                </a:solidFill>
              </a:rPr>
              <a:t>)112-1</a:t>
            </a:r>
            <a:r>
              <a:rPr lang="zh-TW" altLang="en-US" sz="5800" b="1" dirty="0" smtClean="0">
                <a:solidFill>
                  <a:srgbClr val="002060"/>
                </a:solidFill>
              </a:rPr>
              <a:t>學期導師研習預畫場次</a:t>
            </a:r>
            <a:endParaRPr lang="zh-TW" altLang="en-US" sz="5800" b="1" dirty="0">
              <a:solidFill>
                <a:srgbClr val="002060"/>
              </a:solidFill>
            </a:endParaRPr>
          </a:p>
        </p:txBody>
      </p:sp>
      <p:sp>
        <p:nvSpPr>
          <p:cNvPr id="2" name="內容版面配置區 1"/>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8" y="1515532"/>
            <a:ext cx="11028892" cy="519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8652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 xmlns:a16="http://schemas.microsoft.com/office/drawing/2014/main" id="{6C3B78C8-FC65-46D6-899A-D634C29D6F8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
                    </a14:imgEffect>
                    <a14:imgEffect>
                      <a14:colorTemperature colorTemp="11500"/>
                    </a14:imgEffect>
                    <a14:imgEffect>
                      <a14:saturation sat="0"/>
                    </a14:imgEffect>
                    <a14:imgEffect>
                      <a14:brightnessContrast bright="52000" contrast="-19000"/>
                    </a14:imgEffect>
                  </a14:imgLayer>
                </a14:imgProps>
              </a:ext>
              <a:ext uri="{28A0092B-C50C-407E-A947-70E740481C1C}">
                <a14:useLocalDpi xmlns:a14="http://schemas.microsoft.com/office/drawing/2010/main" val="0"/>
              </a:ext>
            </a:extLst>
          </a:blip>
          <a:srcRect t="43858" b="34823"/>
          <a:stretch/>
        </p:blipFill>
        <p:spPr>
          <a:xfrm>
            <a:off x="33314" y="-185394"/>
            <a:ext cx="12312412" cy="6858000"/>
          </a:xfrm>
          <a:prstGeom prst="rect">
            <a:avLst/>
          </a:prstGeom>
        </p:spPr>
      </p:pic>
      <p:grpSp>
        <p:nvGrpSpPr>
          <p:cNvPr id="8" name="群組 7">
            <a:extLst>
              <a:ext uri="{FF2B5EF4-FFF2-40B4-BE49-F238E27FC236}">
                <a16:creationId xmlns="" xmlns:a16="http://schemas.microsoft.com/office/drawing/2014/main" id="{719B6D13-A2B9-409F-9A54-A465EB249FD7}"/>
              </a:ext>
            </a:extLst>
          </p:cNvPr>
          <p:cNvGrpSpPr/>
          <p:nvPr/>
        </p:nvGrpSpPr>
        <p:grpSpPr>
          <a:xfrm>
            <a:off x="-33316" y="2632684"/>
            <a:ext cx="12491402" cy="1585566"/>
            <a:chOff x="-27069" y="2632684"/>
            <a:chExt cx="10030903" cy="1585566"/>
          </a:xfrm>
        </p:grpSpPr>
        <p:sp>
          <p:nvSpPr>
            <p:cNvPr id="7" name="矩形 6">
              <a:extLst>
                <a:ext uri="{FF2B5EF4-FFF2-40B4-BE49-F238E27FC236}">
                  <a16:creationId xmlns="" xmlns:a16="http://schemas.microsoft.com/office/drawing/2014/main" id="{04B8D30B-BB4E-4D40-AC43-A81436D25F39}"/>
                </a:ext>
              </a:extLst>
            </p:cNvPr>
            <p:cNvSpPr/>
            <p:nvPr/>
          </p:nvSpPr>
          <p:spPr>
            <a:xfrm>
              <a:off x="-27069" y="2632684"/>
              <a:ext cx="10030903" cy="15855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 xmlns:a16="http://schemas.microsoft.com/office/drawing/2014/main" id="{B3EFC768-A571-43DC-B301-430F8FED8BFE}"/>
                </a:ext>
              </a:extLst>
            </p:cNvPr>
            <p:cNvSpPr/>
            <p:nvPr/>
          </p:nvSpPr>
          <p:spPr>
            <a:xfrm>
              <a:off x="-13535" y="2652774"/>
              <a:ext cx="10003835" cy="1462025"/>
            </a:xfrm>
            <a:prstGeom prst="rect">
              <a:avLst/>
            </a:prstGeom>
            <a:solidFill>
              <a:srgbClr val="0066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endParaRPr lang="zh-TW" altLang="en-US" sz="4800" b="1" dirty="0">
                <a:ln w="0"/>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mj-cs"/>
              </a:endParaRPr>
            </a:p>
          </p:txBody>
        </p:sp>
      </p:grpSp>
      <p:sp>
        <p:nvSpPr>
          <p:cNvPr id="2" name="標題 1">
            <a:extLst>
              <a:ext uri="{FF2B5EF4-FFF2-40B4-BE49-F238E27FC236}">
                <a16:creationId xmlns="" xmlns:a16="http://schemas.microsoft.com/office/drawing/2014/main" id="{33FFED7F-0A59-47BF-B845-13CC5188B9D3}"/>
              </a:ext>
            </a:extLst>
          </p:cNvPr>
          <p:cNvSpPr>
            <a:spLocks noGrp="1"/>
          </p:cNvSpPr>
          <p:nvPr>
            <p:ph type="ctrTitle"/>
          </p:nvPr>
        </p:nvSpPr>
        <p:spPr>
          <a:xfrm>
            <a:off x="532015" y="2244436"/>
            <a:ext cx="11388435" cy="1613159"/>
          </a:xfrm>
        </p:spPr>
        <p:txBody>
          <a:bodyPr/>
          <a:lstStyle/>
          <a:p>
            <a:r>
              <a:rPr lang="zh-TW" altLang="zh-TW" b="1" dirty="0">
                <a:solidFill>
                  <a:schemeClr val="bg1"/>
                </a:solidFill>
                <a:latin typeface="微軟正黑體" panose="020B0604030504040204" pitchFamily="34" charset="-120"/>
                <a:ea typeface="微軟正黑體" panose="020B0604030504040204" pitchFamily="34" charset="-120"/>
              </a:rPr>
              <a:t>導師會議暨導師知能</a:t>
            </a:r>
            <a:r>
              <a:rPr lang="zh-TW" altLang="zh-TW" b="1" dirty="0" smtClean="0">
                <a:solidFill>
                  <a:schemeClr val="bg1"/>
                </a:solidFill>
                <a:latin typeface="微軟正黑體" panose="020B0604030504040204" pitchFamily="34" charset="-120"/>
                <a:ea typeface="微軟正黑體" panose="020B0604030504040204" pitchFamily="34" charset="-120"/>
              </a:rPr>
              <a:t>研習</a:t>
            </a:r>
            <a:r>
              <a:rPr lang="en-US" altLang="zh-TW" b="1" dirty="0" smtClean="0">
                <a:solidFill>
                  <a:schemeClr val="bg1"/>
                </a:solidFill>
                <a:latin typeface="微軟正黑體" panose="020B0604030504040204" pitchFamily="34" charset="-120"/>
                <a:ea typeface="微軟正黑體" panose="020B0604030504040204" pitchFamily="34" charset="-120"/>
              </a:rPr>
              <a:t>-UCAN</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 xmlns:a16="http://schemas.microsoft.com/office/drawing/2014/main" id="{91D91C65-FFBA-44EA-962C-50F50F547711}"/>
              </a:ext>
            </a:extLst>
          </p:cNvPr>
          <p:cNvSpPr>
            <a:spLocks noGrp="1"/>
          </p:cNvSpPr>
          <p:nvPr>
            <p:ph type="subTitle" idx="1"/>
          </p:nvPr>
        </p:nvSpPr>
        <p:spPr>
          <a:xfrm>
            <a:off x="4277014" y="4462430"/>
            <a:ext cx="3637972" cy="849432"/>
          </a:xfrm>
          <a:solidFill>
            <a:srgbClr val="FFFFFF">
              <a:alpha val="56078"/>
            </a:srgbClr>
          </a:solidFill>
          <a:effectLst/>
        </p:spPr>
        <p:txBody>
          <a:bodyPr anchor="ctr">
            <a:normAutofit/>
          </a:bodyPr>
          <a:lstStyle/>
          <a:p>
            <a:pPr>
              <a:lnSpc>
                <a:spcPct val="100000"/>
              </a:lnSpc>
              <a:spcBef>
                <a:spcPts val="600"/>
              </a:spcBef>
              <a:spcAft>
                <a:spcPts val="600"/>
              </a:spcAft>
            </a:pPr>
            <a:r>
              <a:rPr lang="zh-TW" altLang="en-US" sz="4000" b="1" dirty="0">
                <a:solidFill>
                  <a:schemeClr val="bg2">
                    <a:lumMod val="25000"/>
                  </a:schemeClr>
                </a:solidFill>
                <a:latin typeface="微軟正黑體" panose="020B0604030504040204" pitchFamily="34" charset="-120"/>
                <a:ea typeface="微軟正黑體" panose="020B0604030504040204" pitchFamily="34" charset="-120"/>
              </a:rPr>
              <a:t>職涯組報告</a:t>
            </a:r>
            <a:endParaRPr lang="zh-TW" altLang="en-US" sz="2400" b="1" dirty="0">
              <a:solidFill>
                <a:schemeClr val="bg2">
                  <a:lumMod val="25000"/>
                </a:schemeClr>
              </a:solidFill>
            </a:endParaRPr>
          </a:p>
        </p:txBody>
      </p:sp>
    </p:spTree>
    <p:extLst>
      <p:ext uri="{BB962C8B-B14F-4D97-AF65-F5344CB8AC3E}">
        <p14:creationId xmlns:p14="http://schemas.microsoft.com/office/powerpoint/2010/main" val="38191360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C58BA8DC-C026-4058-93D5-2FA60DBDFB66}"/>
              </a:ext>
            </a:extLst>
          </p:cNvPr>
          <p:cNvGraphicFramePr>
            <a:graphicFrameLocks noGrp="1"/>
          </p:cNvGraphicFramePr>
          <p:nvPr>
            <p:extLst>
              <p:ext uri="{D42A27DB-BD31-4B8C-83A1-F6EECF244321}">
                <p14:modId xmlns:p14="http://schemas.microsoft.com/office/powerpoint/2010/main" val="3830632812"/>
              </p:ext>
            </p:extLst>
          </p:nvPr>
        </p:nvGraphicFramePr>
        <p:xfrm>
          <a:off x="577530" y="1178593"/>
          <a:ext cx="11036935" cy="5226036"/>
        </p:xfrm>
        <a:graphic>
          <a:graphicData uri="http://schemas.openxmlformats.org/drawingml/2006/table">
            <a:tbl>
              <a:tblPr firstRow="1" bandRow="1">
                <a:tableStyleId>{1FECB4D8-DB02-4DC6-A0A2-4F2EBAE1DC90}</a:tableStyleId>
              </a:tblPr>
              <a:tblGrid>
                <a:gridCol w="1586716">
                  <a:extLst>
                    <a:ext uri="{9D8B030D-6E8A-4147-A177-3AD203B41FA5}">
                      <a16:colId xmlns="" xmlns:a16="http://schemas.microsoft.com/office/drawing/2014/main" val="229339609"/>
                    </a:ext>
                  </a:extLst>
                </a:gridCol>
                <a:gridCol w="3396375">
                  <a:extLst>
                    <a:ext uri="{9D8B030D-6E8A-4147-A177-3AD203B41FA5}">
                      <a16:colId xmlns="" xmlns:a16="http://schemas.microsoft.com/office/drawing/2014/main" val="764553469"/>
                    </a:ext>
                  </a:extLst>
                </a:gridCol>
                <a:gridCol w="6053844">
                  <a:extLst>
                    <a:ext uri="{9D8B030D-6E8A-4147-A177-3AD203B41FA5}">
                      <a16:colId xmlns="" xmlns:a16="http://schemas.microsoft.com/office/drawing/2014/main" val="602753847"/>
                    </a:ext>
                  </a:extLst>
                </a:gridCol>
              </a:tblGrid>
              <a:tr h="191172">
                <a:tc>
                  <a:txBody>
                    <a:bodyPr/>
                    <a:lstStyle/>
                    <a:p>
                      <a:pPr algn="ctr">
                        <a:lnSpc>
                          <a:spcPts val="1600"/>
                        </a:lnSpc>
                      </a:pPr>
                      <a:r>
                        <a:rPr lang="zh-TW" altLang="en-US" sz="2400" b="1" dirty="0">
                          <a:solidFill>
                            <a:schemeClr val="bg2">
                              <a:lumMod val="25000"/>
                            </a:schemeClr>
                          </a:solidFill>
                          <a:effectLst/>
                          <a:latin typeface="微軟正黑體" panose="020B0604030504040204" pitchFamily="34" charset="-120"/>
                          <a:ea typeface="微軟正黑體" panose="020B0604030504040204" pitchFamily="34" charset="-120"/>
                        </a:rPr>
                        <a:t/>
                      </a:r>
                      <a:br>
                        <a:rPr lang="zh-TW" altLang="en-US" sz="2400" b="1" dirty="0">
                          <a:solidFill>
                            <a:schemeClr val="bg2">
                              <a:lumMod val="25000"/>
                            </a:schemeClr>
                          </a:solidFill>
                          <a:effectLst/>
                          <a:latin typeface="微軟正黑體" panose="020B0604030504040204" pitchFamily="34" charset="-120"/>
                          <a:ea typeface="微軟正黑體" panose="020B0604030504040204" pitchFamily="34" charset="-120"/>
                        </a:rPr>
                      </a:br>
                      <a:endParaRPr lang="zh-TW" altLang="en-US" sz="2400" b="1" i="0" dirty="0">
                        <a:solidFill>
                          <a:schemeClr val="bg2">
                            <a:lumMod val="25000"/>
                          </a:schemeClr>
                        </a:solidFill>
                        <a:effectLst/>
                        <a:latin typeface="微軟正黑體" panose="020B0604030504040204" pitchFamily="34" charset="-120"/>
                        <a:ea typeface="微軟正黑體" panose="020B0604030504040204" pitchFamily="34" charset="-120"/>
                      </a:endParaRPr>
                    </a:p>
                  </a:txBody>
                  <a:tcPr marL="32935" marR="32935" marT="40140" marB="40140" anchor="ctr">
                    <a:lnL w="12700" cap="flat" cmpd="sng" algn="ctr">
                      <a:noFill/>
                      <a:prstDash val="solid"/>
                      <a:round/>
                      <a:headEnd type="none" w="med" len="med"/>
                      <a:tailEnd type="none" w="med" len="med"/>
                    </a:lnL>
                    <a:lnT w="19050" cap="flat" cmpd="sng" algn="ctr">
                      <a:solidFill>
                        <a:schemeClr val="bg2">
                          <a:lumMod val="50000"/>
                        </a:schemeClr>
                      </a:solidFill>
                      <a:prstDash val="solid"/>
                      <a:round/>
                      <a:headEnd type="none" w="med" len="med"/>
                      <a:tailEnd type="none" w="med" len="med"/>
                    </a:lnT>
                    <a:solidFill>
                      <a:srgbClr val="7CBF33"/>
                    </a:solidFill>
                  </a:tcPr>
                </a:tc>
                <a:tc>
                  <a:txBody>
                    <a:bodyPr/>
                    <a:lstStyle/>
                    <a:p>
                      <a:pPr algn="ctr">
                        <a:lnSpc>
                          <a:spcPct val="100000"/>
                        </a:lnSpc>
                      </a:pPr>
                      <a:r>
                        <a:rPr lang="zh-TW" altLang="en-US" sz="2400" b="1" dirty="0">
                          <a:solidFill>
                            <a:schemeClr val="bg1"/>
                          </a:solidFill>
                          <a:effectLst/>
                          <a:latin typeface="微軟正黑體" panose="020B0604030504040204" pitchFamily="34" charset="-120"/>
                          <a:ea typeface="微軟正黑體" panose="020B0604030504040204" pitchFamily="34" charset="-120"/>
                        </a:rPr>
                        <a:t>大一新生</a:t>
                      </a:r>
                      <a:endParaRPr lang="zh-TW" altLang="en-US" sz="2400" b="1" i="0" dirty="0">
                        <a:solidFill>
                          <a:schemeClr val="bg1"/>
                        </a:solidFill>
                        <a:effectLst/>
                        <a:latin typeface="微軟正黑體" panose="020B0604030504040204" pitchFamily="34" charset="-120"/>
                        <a:ea typeface="微軟正黑體" panose="020B0604030504040204" pitchFamily="34" charset="-120"/>
                      </a:endParaRPr>
                    </a:p>
                  </a:txBody>
                  <a:tcPr marL="32935" marR="32935" marT="40140" marB="40140" anchor="ctr">
                    <a:lnT w="19050" cap="flat" cmpd="sng" algn="ctr">
                      <a:solidFill>
                        <a:schemeClr val="bg2">
                          <a:lumMod val="50000"/>
                        </a:schemeClr>
                      </a:solidFill>
                      <a:prstDash val="solid"/>
                      <a:round/>
                      <a:headEnd type="none" w="med" len="med"/>
                      <a:tailEnd type="none" w="med" len="med"/>
                    </a:lnT>
                    <a:solidFill>
                      <a:srgbClr val="7CBF33"/>
                    </a:solidFill>
                  </a:tcPr>
                </a:tc>
                <a:tc>
                  <a:txBody>
                    <a:bodyPr/>
                    <a:lstStyle/>
                    <a:p>
                      <a:pPr algn="ctr">
                        <a:lnSpc>
                          <a:spcPct val="100000"/>
                        </a:lnSpc>
                      </a:pPr>
                      <a:r>
                        <a:rPr lang="zh-TW" altLang="en-US" sz="2400" b="1" dirty="0">
                          <a:solidFill>
                            <a:schemeClr val="bg1"/>
                          </a:solidFill>
                          <a:latin typeface="微軟正黑體" panose="020B0604030504040204" pitchFamily="34" charset="-120"/>
                          <a:ea typeface="微軟正黑體" panose="020B0604030504040204" pitchFamily="34" charset="-120"/>
                        </a:rPr>
                        <a:t>大二至大四</a:t>
                      </a:r>
                      <a:endParaRPr lang="zh-TW" altLang="en-US" sz="2400" b="1" i="0" dirty="0">
                        <a:solidFill>
                          <a:schemeClr val="bg1"/>
                        </a:solidFill>
                        <a:latin typeface="微軟正黑體" panose="020B0604030504040204" pitchFamily="34" charset="-120"/>
                        <a:ea typeface="微軟正黑體" panose="020B0604030504040204" pitchFamily="34" charset="-120"/>
                      </a:endParaRPr>
                    </a:p>
                  </a:txBody>
                  <a:tcPr marL="59284" marR="59284" marT="24084" marB="24084" anchor="ctr">
                    <a:lnR w="12700" cap="flat" cmpd="sng" algn="ctr">
                      <a:no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solidFill>
                      <a:srgbClr val="7CBF33"/>
                    </a:solidFill>
                  </a:tcPr>
                </a:tc>
                <a:extLst>
                  <a:ext uri="{0D108BD9-81ED-4DB2-BD59-A6C34878D82A}">
                    <a16:rowId xmlns="" xmlns:a16="http://schemas.microsoft.com/office/drawing/2014/main" val="2770960626"/>
                  </a:ext>
                </a:extLst>
              </a:tr>
              <a:tr h="627578">
                <a:tc>
                  <a:txBody>
                    <a:bodyPr/>
                    <a:lstStyle/>
                    <a:p>
                      <a:pPr algn="ct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施測期間</a:t>
                      </a:r>
                    </a:p>
                  </a:txBody>
                  <a:tcPr marL="32935" marR="32935" marT="26760" marB="26760" anchor="ctr">
                    <a:lnL w="12700" cap="flat" cmpd="sng" algn="ctr">
                      <a:noFill/>
                      <a:prstDash val="solid"/>
                      <a:round/>
                      <a:headEnd type="none" w="med" len="med"/>
                      <a:tailEnd type="none" w="med" len="med"/>
                    </a:lnL>
                  </a:tcPr>
                </a:tc>
                <a:tc>
                  <a:txBody>
                    <a:bodyPr/>
                    <a:lstStyle/>
                    <a:p>
                      <a:pPr marL="85725" indent="3175" algn="l" defTabSz="742950" rtl="0" eaLnBrk="1" latinLnBrk="0" hangingPunct="1">
                        <a:spcAft>
                          <a:spcPts val="0"/>
                        </a:spcAft>
                        <a:buFont typeface="+mj-lt"/>
                        <a:buNone/>
                      </a:pPr>
                      <a:r>
                        <a:rPr lang="en-US" sz="2200" b="1" kern="1200" dirty="0">
                          <a:solidFill>
                            <a:srgbClr val="C00000"/>
                          </a:solidFill>
                          <a:effectLst/>
                          <a:latin typeface="微軟正黑體" panose="020B0604030504040204" pitchFamily="34" charset="-120"/>
                          <a:ea typeface="微軟正黑體" panose="020B0604030504040204" pitchFamily="34" charset="-120"/>
                          <a:cs typeface="+mn-cs"/>
                        </a:rPr>
                        <a:t>9-10</a:t>
                      </a:r>
                      <a:r>
                        <a:rPr lang="zh-TW" altLang="en-US" sz="2200" b="1" kern="1200" dirty="0">
                          <a:solidFill>
                            <a:srgbClr val="C00000"/>
                          </a:solidFill>
                          <a:effectLst/>
                          <a:latin typeface="微軟正黑體" panose="020B0604030504040204" pitchFamily="34" charset="-120"/>
                          <a:ea typeface="微軟正黑體" panose="020B0604030504040204" pitchFamily="34" charset="-120"/>
                          <a:cs typeface="+mn-cs"/>
                        </a:rPr>
                        <a:t>月入學期間</a:t>
                      </a:r>
                    </a:p>
                  </a:txBody>
                  <a:tcPr marL="84406" marR="84406" marT="0" marB="0" anchor="ctr"/>
                </a:tc>
                <a:tc>
                  <a:txBody>
                    <a:bodyPr/>
                    <a:lstStyle/>
                    <a:p>
                      <a:pPr algn="ctr"/>
                      <a:r>
                        <a:rPr lang="zh-TW" altLang="en-US" sz="2200" b="1" dirty="0">
                          <a:solidFill>
                            <a:srgbClr val="C00000"/>
                          </a:solidFill>
                          <a:effectLst/>
                          <a:latin typeface="微軟正黑體" panose="020B0604030504040204" pitchFamily="34" charset="-120"/>
                          <a:ea typeface="微軟正黑體" panose="020B0604030504040204" pitchFamily="34" charset="-120"/>
                        </a:rPr>
                        <a:t>每年</a:t>
                      </a:r>
                      <a:r>
                        <a:rPr lang="en-US" altLang="zh-TW" sz="2200" b="1" dirty="0">
                          <a:solidFill>
                            <a:srgbClr val="C00000"/>
                          </a:solidFill>
                          <a:effectLst/>
                          <a:latin typeface="微軟正黑體" panose="020B0604030504040204" pitchFamily="34" charset="-120"/>
                          <a:ea typeface="微軟正黑體" panose="020B0604030504040204" pitchFamily="34" charset="-120"/>
                        </a:rPr>
                        <a:t>3</a:t>
                      </a:r>
                      <a:r>
                        <a:rPr lang="zh-TW" altLang="en-US" sz="2200" b="1" dirty="0">
                          <a:solidFill>
                            <a:srgbClr val="C00000"/>
                          </a:solidFill>
                          <a:effectLst/>
                          <a:latin typeface="微軟正黑體" panose="020B0604030504040204" pitchFamily="34" charset="-120"/>
                          <a:ea typeface="微軟正黑體" panose="020B0604030504040204" pitchFamily="34" charset="-120"/>
                        </a:rPr>
                        <a:t>月</a:t>
                      </a:r>
                      <a:r>
                        <a:rPr lang="en-US" altLang="zh-TW" sz="2200" b="1" dirty="0">
                          <a:solidFill>
                            <a:srgbClr val="C00000"/>
                          </a:solidFill>
                          <a:effectLst/>
                          <a:latin typeface="微軟正黑體" panose="020B0604030504040204" pitchFamily="34" charset="-120"/>
                          <a:ea typeface="微軟正黑體" panose="020B0604030504040204" pitchFamily="34" charset="-120"/>
                        </a:rPr>
                        <a:t>-5</a:t>
                      </a:r>
                      <a:r>
                        <a:rPr lang="zh-TW" altLang="en-US" sz="2200" b="1" dirty="0">
                          <a:solidFill>
                            <a:srgbClr val="C00000"/>
                          </a:solidFill>
                          <a:effectLst/>
                          <a:latin typeface="微軟正黑體" panose="020B0604030504040204" pitchFamily="34" charset="-120"/>
                          <a:ea typeface="微軟正黑體" panose="020B0604030504040204" pitchFamily="34" charset="-120"/>
                        </a:rPr>
                        <a:t>月</a:t>
                      </a:r>
                      <a:r>
                        <a:rPr lang="en-US" altLang="zh-TW" sz="2200" b="1"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畢業生須於畢業前完成</a:t>
                      </a:r>
                      <a:r>
                        <a:rPr lang="en-US" altLang="zh-TW" sz="2200" b="1" dirty="0">
                          <a:solidFill>
                            <a:schemeClr val="bg2">
                              <a:lumMod val="25000"/>
                            </a:schemeClr>
                          </a:solidFill>
                          <a:effectLst/>
                          <a:latin typeface="微軟正黑體" panose="020B0604030504040204" pitchFamily="34" charset="-120"/>
                          <a:ea typeface="微軟正黑體" panose="020B0604030504040204" pitchFamily="34" charset="-120"/>
                        </a:rPr>
                        <a:t>)</a:t>
                      </a:r>
                    </a:p>
                  </a:txBody>
                  <a:tcPr marL="32935" marR="32935" marT="26760" marB="26760" anchor="ctr">
                    <a:lnR w="12700" cap="flat" cmpd="sng" algn="ctr">
                      <a:noFill/>
                      <a:prstDash val="solid"/>
                      <a:round/>
                      <a:headEnd type="none" w="med" len="med"/>
                      <a:tailEnd type="none" w="med" len="med"/>
                    </a:lnR>
                  </a:tcPr>
                </a:tc>
                <a:extLst>
                  <a:ext uri="{0D108BD9-81ED-4DB2-BD59-A6C34878D82A}">
                    <a16:rowId xmlns="" xmlns:a16="http://schemas.microsoft.com/office/drawing/2014/main" val="3327400565"/>
                  </a:ext>
                </a:extLst>
              </a:tr>
              <a:tr h="919974">
                <a:tc>
                  <a:txBody>
                    <a:bodyPr/>
                    <a:lstStyle/>
                    <a:p>
                      <a:pPr algn="ct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施測類別</a:t>
                      </a:r>
                    </a:p>
                  </a:txBody>
                  <a:tcPr marL="32935" marR="32935" marT="26760" marB="26760" anchor="ctr">
                    <a:lnL w="12700" cap="flat" cmpd="sng" algn="ctr">
                      <a:noFill/>
                      <a:prstDash val="solid"/>
                      <a:round/>
                      <a:headEnd type="none" w="med" len="med"/>
                      <a:tailEnd type="none" w="med" len="med"/>
                    </a:lnL>
                  </a:tcPr>
                </a:tc>
                <a:tc>
                  <a:txBody>
                    <a:bodyPr/>
                    <a:lstStyle/>
                    <a:p>
                      <a:pPr marL="355600" indent="-266700" algn="l">
                        <a:buFont typeface="+mj-lt"/>
                        <a:buNone/>
                      </a:pPr>
                      <a:r>
                        <a:rPr lang="en-US" altLang="zh-TW" sz="2200" b="1" dirty="0">
                          <a:solidFill>
                            <a:schemeClr val="bg2">
                              <a:lumMod val="25000"/>
                            </a:schemeClr>
                          </a:solidFill>
                          <a:effectLst/>
                          <a:latin typeface="微軟正黑體" panose="020B0604030504040204" pitchFamily="34" charset="-120"/>
                          <a:ea typeface="微軟正黑體" panose="020B0604030504040204" pitchFamily="34" charset="-120"/>
                        </a:rPr>
                        <a:t>1.	</a:t>
                      </a: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職業興趣探索</a:t>
                      </a:r>
                    </a:p>
                    <a:p>
                      <a:pPr marL="355600" indent="-266700" algn="l">
                        <a:buFont typeface="+mj-lt"/>
                        <a:buNone/>
                      </a:pPr>
                      <a:r>
                        <a:rPr lang="en-US" altLang="zh-TW" sz="2200" b="1" dirty="0">
                          <a:solidFill>
                            <a:schemeClr val="bg2">
                              <a:lumMod val="25000"/>
                            </a:schemeClr>
                          </a:solidFill>
                          <a:effectLst/>
                          <a:latin typeface="微軟正黑體" panose="020B0604030504040204" pitchFamily="34" charset="-120"/>
                          <a:ea typeface="微軟正黑體" panose="020B0604030504040204" pitchFamily="34" charset="-120"/>
                        </a:rPr>
                        <a:t>2.	</a:t>
                      </a: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職場共通職能診斷</a:t>
                      </a:r>
                    </a:p>
                  </a:txBody>
                  <a:tcPr marL="32935" marR="32935" marT="26760" marB="26760" anchor="ctr"/>
                </a:tc>
                <a:tc>
                  <a:txBody>
                    <a:bodyPr/>
                    <a:lstStyle/>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1.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職場共通職能診斷</a:t>
                      </a: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含教學能量回饋</a:t>
                      </a:r>
                    </a:p>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2.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專業職能診斷</a:t>
                      </a: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含教學能量回饋</a:t>
                      </a:r>
                      <a:endPar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cs typeface="+mn-cs"/>
                      </a:endParaRPr>
                    </a:p>
                  </a:txBody>
                  <a:tcPr marL="32935" marR="32935" marT="26760" marB="26760" anchor="ctr">
                    <a:lnR w="12700" cap="flat" cmpd="sng" algn="ctr">
                      <a:noFill/>
                      <a:prstDash val="solid"/>
                      <a:round/>
                      <a:headEnd type="none" w="med" len="med"/>
                      <a:tailEnd type="none" w="med" len="med"/>
                    </a:lnR>
                  </a:tcPr>
                </a:tc>
                <a:extLst>
                  <a:ext uri="{0D108BD9-81ED-4DB2-BD59-A6C34878D82A}">
                    <a16:rowId xmlns="" xmlns:a16="http://schemas.microsoft.com/office/drawing/2014/main" val="4224395863"/>
                  </a:ext>
                </a:extLst>
              </a:tr>
              <a:tr h="1797164">
                <a:tc>
                  <a:txBody>
                    <a:bodyPr/>
                    <a:lstStyle/>
                    <a:p>
                      <a:pPr algn="ct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施測方式</a:t>
                      </a:r>
                    </a:p>
                  </a:txBody>
                  <a:tcPr marL="32935" marR="32935" marT="26760" marB="26760" anchor="ctr">
                    <a:lnL w="12700" cap="flat" cmpd="sng" algn="ctr">
                      <a:noFill/>
                      <a:prstDash val="solid"/>
                      <a:round/>
                      <a:headEnd type="none" w="med" len="med"/>
                      <a:tailEnd type="none" w="med" len="med"/>
                    </a:lnL>
                  </a:tcPr>
                </a:tc>
                <a:tc>
                  <a:txBody>
                    <a:bodyPr/>
                    <a:lstStyle/>
                    <a:p>
                      <a:pPr marL="85725" indent="3175" algn="l" defTabSz="742950" rtl="0" eaLnBrk="1" latinLnBrk="0" hangingPunct="1">
                        <a:buFont typeface="+mj-lt"/>
                        <a:buNone/>
                      </a:pP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配合新生定向輔導課程宣導施測</a:t>
                      </a:r>
                      <a:endPar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cs typeface="+mn-cs"/>
                      </a:endParaRPr>
                    </a:p>
                  </a:txBody>
                  <a:tcPr marL="32935" marR="32935" marT="26760" marB="26760" anchor="ctr"/>
                </a:tc>
                <a:tc>
                  <a:txBody>
                    <a:bodyPr/>
                    <a:lstStyle/>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1.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每年</a:t>
                      </a: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3</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月開始學務處公告施測</a:t>
                      </a:r>
                    </a:p>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2.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寄發施測說明及操作手冊給同學，讓同學自行上網施測完成。</a:t>
                      </a:r>
                    </a:p>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3.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班上若有需要團體施測，請至學務處職涯發展暨校友連絡組登記申請。</a:t>
                      </a:r>
                      <a:endPar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cs typeface="+mn-cs"/>
                      </a:endParaRPr>
                    </a:p>
                  </a:txBody>
                  <a:tcPr marL="32935" marR="32935" marT="26760" marB="26760" anchor="ctr">
                    <a:lnR w="12700" cap="flat" cmpd="sng" algn="ctr">
                      <a:noFill/>
                      <a:prstDash val="solid"/>
                      <a:round/>
                      <a:headEnd type="none" w="med" len="med"/>
                      <a:tailEnd type="none" w="med" len="med"/>
                    </a:lnR>
                  </a:tcPr>
                </a:tc>
                <a:extLst>
                  <a:ext uri="{0D108BD9-81ED-4DB2-BD59-A6C34878D82A}">
                    <a16:rowId xmlns="" xmlns:a16="http://schemas.microsoft.com/office/drawing/2014/main" val="1074932562"/>
                  </a:ext>
                </a:extLst>
              </a:tr>
              <a:tr h="1160723">
                <a:tc>
                  <a:txBody>
                    <a:bodyPr/>
                    <a:lstStyle/>
                    <a:p>
                      <a:pPr algn="ctr"/>
                      <a:r>
                        <a:rPr lang="zh-TW" altLang="en-US" sz="2200" b="1" dirty="0">
                          <a:solidFill>
                            <a:schemeClr val="bg2">
                              <a:lumMod val="25000"/>
                            </a:schemeClr>
                          </a:solidFill>
                          <a:effectLst/>
                          <a:latin typeface="微軟正黑體" panose="020B0604030504040204" pitchFamily="34" charset="-120"/>
                          <a:ea typeface="微軟正黑體" panose="020B0604030504040204" pitchFamily="34" charset="-120"/>
                        </a:rPr>
                        <a:t>追蹤輔導</a:t>
                      </a:r>
                    </a:p>
                  </a:txBody>
                  <a:tcPr marL="32935" marR="32935" marT="26760" marB="26760" anchor="ctr">
                    <a:lnL w="12700" cap="flat" cmpd="sng" algn="ctr">
                      <a:noFill/>
                      <a:prstDash val="solid"/>
                      <a:round/>
                      <a:headEnd type="none" w="med" len="med"/>
                      <a:tailEnd type="none" w="med" len="med"/>
                    </a:lnL>
                    <a:lnB w="19050" cap="flat" cmpd="sng" algn="ctr">
                      <a:solidFill>
                        <a:schemeClr val="bg2">
                          <a:lumMod val="50000"/>
                        </a:schemeClr>
                      </a:solidFill>
                      <a:prstDash val="solid"/>
                      <a:round/>
                      <a:headEnd type="none" w="med" len="med"/>
                      <a:tailEnd type="none" w="med" len="med"/>
                    </a:lnB>
                  </a:tcPr>
                </a:tc>
                <a:tc>
                  <a:txBody>
                    <a:bodyPr/>
                    <a:lstStyle/>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1.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未施測同學</a:t>
                      </a:r>
                      <a:r>
                        <a:rPr lang="zh-TW" altLang="en-US" sz="2200" b="1" kern="1200" dirty="0">
                          <a:solidFill>
                            <a:srgbClr val="C00000"/>
                          </a:solidFill>
                          <a:effectLst/>
                          <a:latin typeface="微軟正黑體" panose="020B0604030504040204" pitchFamily="34" charset="-120"/>
                          <a:ea typeface="微軟正黑體" panose="020B0604030504040204" pitchFamily="34" charset="-120"/>
                        </a:rPr>
                        <a:t>由導師進行追蹤</a:t>
                      </a:r>
                      <a:endParaRPr lang="en-US" altLang="zh-TW" sz="2200" b="1" kern="1200" dirty="0">
                        <a:solidFill>
                          <a:srgbClr val="C00000"/>
                        </a:solidFill>
                        <a:effectLst/>
                        <a:latin typeface="微軟正黑體" panose="020B0604030504040204" pitchFamily="34" charset="-120"/>
                        <a:ea typeface="微軟正黑體" panose="020B0604030504040204" pitchFamily="34" charset="-120"/>
                      </a:endParaRPr>
                    </a:p>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2.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施測結果由導師進行職涯輔導</a:t>
                      </a:r>
                      <a:endPar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cs typeface="+mn-cs"/>
                      </a:endParaRPr>
                    </a:p>
                  </a:txBody>
                  <a:tcPr marL="32935" marR="32935" marT="26760" marB="26760" anchor="ctr">
                    <a:lnB w="19050" cap="flat" cmpd="sng" algn="ctr">
                      <a:solidFill>
                        <a:schemeClr val="bg2">
                          <a:lumMod val="50000"/>
                        </a:schemeClr>
                      </a:solidFill>
                      <a:prstDash val="solid"/>
                      <a:round/>
                      <a:headEnd type="none" w="med" len="med"/>
                      <a:tailEnd type="none" w="med" len="med"/>
                    </a:lnB>
                  </a:tcPr>
                </a:tc>
                <a:tc>
                  <a:txBody>
                    <a:bodyPr/>
                    <a:lstStyle/>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1.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未施測同學</a:t>
                      </a:r>
                      <a:r>
                        <a:rPr lang="zh-TW" altLang="en-US" sz="2200" b="1" kern="1200" dirty="0">
                          <a:solidFill>
                            <a:srgbClr val="C00000"/>
                          </a:solidFill>
                          <a:effectLst/>
                          <a:latin typeface="微軟正黑體" panose="020B0604030504040204" pitchFamily="34" charset="-120"/>
                          <a:ea typeface="微軟正黑體" panose="020B0604030504040204" pitchFamily="34" charset="-120"/>
                        </a:rPr>
                        <a:t>由導師進行追蹤</a:t>
                      </a:r>
                      <a:endParaRPr lang="en-US" altLang="zh-TW" sz="2200" b="1" kern="1200" dirty="0">
                        <a:solidFill>
                          <a:srgbClr val="C00000"/>
                        </a:solidFill>
                        <a:effectLst/>
                        <a:latin typeface="微軟正黑體" panose="020B0604030504040204" pitchFamily="34" charset="-120"/>
                        <a:ea typeface="微軟正黑體" panose="020B0604030504040204" pitchFamily="34" charset="-120"/>
                      </a:endParaRPr>
                    </a:p>
                    <a:p>
                      <a:pPr marL="355600" indent="-266700" algn="l" defTabSz="742950" rtl="0" eaLnBrk="1" latinLnBrk="0" hangingPunct="1">
                        <a:buFont typeface="+mj-lt"/>
                        <a:buNone/>
                      </a:pPr>
                      <a:r>
                        <a:rPr lang="en-US" altLang="zh-TW" sz="2200" b="1" kern="1200" dirty="0">
                          <a:solidFill>
                            <a:schemeClr val="bg2">
                              <a:lumMod val="25000"/>
                            </a:schemeClr>
                          </a:solidFill>
                          <a:effectLst/>
                          <a:latin typeface="微軟正黑體" panose="020B0604030504040204" pitchFamily="34" charset="-120"/>
                          <a:ea typeface="微軟正黑體" panose="020B0604030504040204" pitchFamily="34" charset="-120"/>
                        </a:rPr>
                        <a:t>2.	</a:t>
                      </a:r>
                      <a:r>
                        <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rPr>
                        <a:t>施測結果由導師進行職涯輔導</a:t>
                      </a:r>
                      <a:endParaRPr lang="zh-TW" altLang="en-US" sz="2200" b="1" kern="1200" dirty="0">
                        <a:solidFill>
                          <a:schemeClr val="bg2">
                            <a:lumMod val="25000"/>
                          </a:schemeClr>
                        </a:solidFill>
                        <a:effectLst/>
                        <a:latin typeface="微軟正黑體" panose="020B0604030504040204" pitchFamily="34" charset="-120"/>
                        <a:ea typeface="微軟正黑體" panose="020B0604030504040204" pitchFamily="34" charset="-120"/>
                        <a:cs typeface="+mn-cs"/>
                      </a:endParaRPr>
                    </a:p>
                  </a:txBody>
                  <a:tcPr marL="32935" marR="32935" marT="26760" marB="26760" anchor="ctr">
                    <a:lnR w="12700" cap="flat" cmpd="sng" algn="ctr">
                      <a:no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extLst>
                  <a:ext uri="{0D108BD9-81ED-4DB2-BD59-A6C34878D82A}">
                    <a16:rowId xmlns="" xmlns:a16="http://schemas.microsoft.com/office/drawing/2014/main" val="4036834839"/>
                  </a:ext>
                </a:extLst>
              </a:tr>
            </a:tbl>
          </a:graphicData>
        </a:graphic>
      </p:graphicFrame>
      <p:sp>
        <p:nvSpPr>
          <p:cNvPr id="4" name="文字方塊 3">
            <a:extLst>
              <a:ext uri="{FF2B5EF4-FFF2-40B4-BE49-F238E27FC236}">
                <a16:creationId xmlns="" xmlns:a16="http://schemas.microsoft.com/office/drawing/2014/main" id="{3484E16D-B84A-489B-B1DA-76FDC3271EBC}"/>
              </a:ext>
            </a:extLst>
          </p:cNvPr>
          <p:cNvSpPr txBox="1"/>
          <p:nvPr/>
        </p:nvSpPr>
        <p:spPr>
          <a:xfrm>
            <a:off x="1745570" y="141807"/>
            <a:ext cx="8700855" cy="584775"/>
          </a:xfrm>
          <a:prstGeom prst="rect">
            <a:avLst/>
          </a:prstGeom>
          <a:noFill/>
        </p:spPr>
        <p:txBody>
          <a:bodyPr wrap="square">
            <a:spAutoFit/>
          </a:bodyPr>
          <a:lstStyle/>
          <a:p>
            <a:pPr algn="ctr"/>
            <a:r>
              <a:rPr lang="zh-TW" altLang="en-US" sz="3200" b="1" i="0" dirty="0">
                <a:solidFill>
                  <a:sysClr val="windowText" lastClr="000000"/>
                </a:solidFill>
                <a:effectLst/>
                <a:latin typeface="微軟正黑體" panose="020B0604030504040204" pitchFamily="34" charset="-120"/>
                <a:ea typeface="微軟正黑體" panose="020B0604030504040204" pitchFamily="34" charset="-120"/>
              </a:rPr>
              <a:t>本校</a:t>
            </a:r>
            <a:r>
              <a:rPr lang="en-US" altLang="zh-TW" sz="3200" b="1" i="0" dirty="0">
                <a:solidFill>
                  <a:sysClr val="windowText" lastClr="000000"/>
                </a:solidFill>
                <a:effectLst/>
                <a:latin typeface="微軟正黑體" panose="020B0604030504040204" pitchFamily="34" charset="-120"/>
                <a:ea typeface="微軟正黑體" panose="020B0604030504040204" pitchFamily="34" charset="-120"/>
              </a:rPr>
              <a:t>UCAN</a:t>
            </a:r>
            <a:r>
              <a:rPr lang="zh-TW" altLang="en-US" sz="3200" b="1" i="0" dirty="0">
                <a:solidFill>
                  <a:sysClr val="windowText" lastClr="000000"/>
                </a:solidFill>
                <a:effectLst/>
                <a:latin typeface="微軟正黑體" panose="020B0604030504040204" pitchFamily="34" charset="-120"/>
                <a:ea typeface="微軟正黑體" panose="020B0604030504040204" pitchFamily="34" charset="-120"/>
              </a:rPr>
              <a:t>施測</a:t>
            </a:r>
            <a:r>
              <a:rPr lang="zh-TW" altLang="en-US" sz="3200" b="1" dirty="0">
                <a:solidFill>
                  <a:sysClr val="windowText" lastClr="000000"/>
                </a:solidFill>
                <a:latin typeface="微軟正黑體" panose="020B0604030504040204" pitchFamily="34" charset="-120"/>
                <a:ea typeface="微軟正黑體" panose="020B0604030504040204" pitchFamily="34" charset="-120"/>
              </a:rPr>
              <a:t>時程及方式</a:t>
            </a:r>
            <a:endParaRPr lang="zh-TW" altLang="en-US" sz="3200" b="1" i="0" dirty="0">
              <a:solidFill>
                <a:sysClr val="windowText" lastClr="00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99518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E313A34-D7C3-45DC-AC41-4E2126051D1E}"/>
              </a:ext>
            </a:extLst>
          </p:cNvPr>
          <p:cNvSpPr>
            <a:spLocks noGrp="1"/>
          </p:cNvSpPr>
          <p:nvPr>
            <p:ph type="title" idx="4294967295"/>
          </p:nvPr>
        </p:nvSpPr>
        <p:spPr>
          <a:xfrm>
            <a:off x="681895" y="242523"/>
            <a:ext cx="11026448" cy="575157"/>
          </a:xfrm>
        </p:spPr>
        <p:txBody>
          <a:bodyPr>
            <a:noAutofit/>
          </a:bodyPr>
          <a:lstStyle/>
          <a:p>
            <a:pPr>
              <a:lnSpc>
                <a:spcPct val="150000"/>
              </a:lnSpc>
              <a:spcBef>
                <a:spcPts val="488"/>
              </a:spcBef>
            </a:pPr>
            <a:r>
              <a:rPr lang="zh-TW" altLang="en-US" sz="2800" b="1" dirty="0">
                <a:solidFill>
                  <a:sysClr val="windowText" lastClr="000000"/>
                </a:solidFill>
                <a:latin typeface="微軟正黑體" panose="020B0604030504040204" pitchFamily="34" charset="-120"/>
                <a:ea typeface="微軟正黑體" panose="020B0604030504040204" pitchFamily="34" charset="-120"/>
              </a:rPr>
              <a:t>學生</a:t>
            </a:r>
            <a:r>
              <a:rPr lang="en-US" altLang="zh-TW" sz="2800" b="1" dirty="0">
                <a:solidFill>
                  <a:sysClr val="windowText" lastClr="000000"/>
                </a:solidFill>
                <a:latin typeface="微軟正黑體" panose="020B0604030504040204" pitchFamily="34" charset="-120"/>
                <a:ea typeface="微軟正黑體" panose="020B0604030504040204" pitchFamily="34" charset="-120"/>
              </a:rPr>
              <a:t>UCAN</a:t>
            </a:r>
            <a:r>
              <a:rPr lang="zh-TW" altLang="en-US" sz="2800" b="1" dirty="0">
                <a:solidFill>
                  <a:sysClr val="windowText" lastClr="000000"/>
                </a:solidFill>
                <a:latin typeface="微軟正黑體" panose="020B0604030504040204" pitchFamily="34" charset="-120"/>
                <a:ea typeface="微軟正黑體" panose="020B0604030504040204" pitchFamily="34" charset="-120"/>
              </a:rPr>
              <a:t>施測操作方式</a:t>
            </a:r>
            <a:r>
              <a:rPr lang="en-US" altLang="zh-TW" sz="2800" b="1" dirty="0">
                <a:solidFill>
                  <a:sysClr val="windowText" lastClr="000000"/>
                </a:solidFill>
                <a:latin typeface="微軟正黑體" panose="020B0604030504040204" pitchFamily="34" charset="-120"/>
                <a:ea typeface="微軟正黑體" panose="020B0604030504040204" pitchFamily="34" charset="-120"/>
              </a:rPr>
              <a:t>-</a:t>
            </a:r>
            <a:r>
              <a:rPr lang="zh-TW" altLang="en-US" sz="2925" b="1" dirty="0">
                <a:solidFill>
                  <a:srgbClr val="0000CC"/>
                </a:solidFill>
                <a:latin typeface="微軟正黑體" panose="020B0604030504040204" pitchFamily="34" charset="-120"/>
                <a:ea typeface="微軟正黑體" panose="020B0604030504040204" pitchFamily="34" charset="-120"/>
                <a:cs typeface="Calibri" panose="020F0502020204030204" pitchFamily="34" charset="0"/>
              </a:rPr>
              <a:t>由學校單一簽入系統登入</a:t>
            </a:r>
            <a:r>
              <a:rPr lang="en-US" altLang="zh-TW" sz="2925" b="1" dirty="0">
                <a:latin typeface="微軟正黑體" panose="020B0604030504040204" pitchFamily="34" charset="-120"/>
                <a:ea typeface="微軟正黑體" panose="020B0604030504040204" pitchFamily="34" charset="-120"/>
                <a:cs typeface="Calibri" panose="020F0502020204030204" pitchFamily="34" charset="0"/>
              </a:rPr>
              <a:t/>
            </a:r>
            <a:br>
              <a:rPr lang="en-US" altLang="zh-TW" sz="2925" b="1" dirty="0">
                <a:latin typeface="微軟正黑體" panose="020B0604030504040204" pitchFamily="34" charset="-120"/>
                <a:ea typeface="微軟正黑體" panose="020B0604030504040204" pitchFamily="34" charset="-120"/>
                <a:cs typeface="Calibri" panose="020F0502020204030204" pitchFamily="34" charset="0"/>
              </a:rPr>
            </a:br>
            <a:endParaRPr lang="zh-TW" altLang="en-US" sz="1463" dirty="0"/>
          </a:p>
        </p:txBody>
      </p:sp>
      <p:sp>
        <p:nvSpPr>
          <p:cNvPr id="3" name="Rectangle 2">
            <a:extLst>
              <a:ext uri="{FF2B5EF4-FFF2-40B4-BE49-F238E27FC236}">
                <a16:creationId xmlns="" xmlns:a16="http://schemas.microsoft.com/office/drawing/2014/main" id="{CE0F1A65-A66A-4EAB-85B6-D56E58DAB2BA}"/>
              </a:ext>
            </a:extLst>
          </p:cNvPr>
          <p:cNvSpPr>
            <a:spLocks noChangeArrowheads="1"/>
          </p:cNvSpPr>
          <p:nvPr/>
        </p:nvSpPr>
        <p:spPr bwMode="auto">
          <a:xfrm>
            <a:off x="589521" y="1693951"/>
            <a:ext cx="150106" cy="57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endParaRPr lang="zh-TW" altLang="zh-TW" sz="3250">
              <a:latin typeface="Arial" panose="020B0604020202020204" pitchFamily="34" charset="0"/>
            </a:endParaRPr>
          </a:p>
        </p:txBody>
      </p:sp>
      <p:sp>
        <p:nvSpPr>
          <p:cNvPr id="4" name="Rectangle 3">
            <a:extLst>
              <a:ext uri="{FF2B5EF4-FFF2-40B4-BE49-F238E27FC236}">
                <a16:creationId xmlns="" xmlns:a16="http://schemas.microsoft.com/office/drawing/2014/main" id="{E57EF6C1-5309-4A13-B985-EEA6C3AC5BCB}"/>
              </a:ext>
            </a:extLst>
          </p:cNvPr>
          <p:cNvSpPr>
            <a:spLocks noChangeArrowheads="1"/>
          </p:cNvSpPr>
          <p:nvPr/>
        </p:nvSpPr>
        <p:spPr bwMode="auto">
          <a:xfrm>
            <a:off x="283955" y="1249844"/>
            <a:ext cx="5189426" cy="18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71475" indent="-371475">
              <a:buFont typeface="Arial" panose="020B0604020202020204" pitchFamily="34" charset="0"/>
              <a:buChar char="•"/>
            </a:pPr>
            <a:r>
              <a:rPr lang="zh-TW" altLang="en-US" sz="2000" b="1" dirty="0">
                <a:solidFill>
                  <a:srgbClr val="0000CC"/>
                </a:solidFill>
                <a:latin typeface="微軟正黑體" panose="020B0604030504040204" pitchFamily="34" charset="-120"/>
                <a:ea typeface="微軟正黑體" panose="020B0604030504040204" pitchFamily="34" charset="-120"/>
              </a:rPr>
              <a:t>使用電腦</a:t>
            </a:r>
          </a:p>
          <a:p>
            <a:pPr lvl="0"/>
            <a:r>
              <a:rPr lang="zh-TW" altLang="en-US" sz="2000" dirty="0">
                <a:latin typeface="微軟正黑體" panose="020B0604030504040204" pitchFamily="34" charset="-120"/>
                <a:ea typeface="微軟正黑體" panose="020B0604030504040204" pitchFamily="34" charset="-120"/>
              </a:rPr>
              <a:t>請至中國醫藥大學網頁首頁點選上方</a:t>
            </a:r>
            <a:r>
              <a:rPr lang="zh-TW" altLang="en-US" sz="2000" b="1" dirty="0">
                <a:solidFill>
                  <a:srgbClr val="C00000"/>
                </a:solidFill>
                <a:latin typeface="微軟正黑體" panose="020B0604030504040204" pitchFamily="34" charset="-120"/>
                <a:ea typeface="微軟正黑體" panose="020B0604030504040204" pitchFamily="34" charset="-120"/>
              </a:rPr>
              <a:t>校園入口網</a:t>
            </a:r>
            <a:r>
              <a:rPr lang="zh-TW" altLang="en-US" sz="2000" dirty="0">
                <a:latin typeface="微軟正黑體" panose="020B0604030504040204" pitchFamily="34" charset="-120"/>
                <a:ea typeface="微軟正黑體" panose="020B0604030504040204" pitchFamily="34" charset="-120"/>
              </a:rPr>
              <a:t>，依照校園入口網帳密登入，登入後至</a:t>
            </a:r>
            <a:r>
              <a:rPr lang="zh-TW" altLang="en-US" sz="2000" b="1" dirty="0">
                <a:solidFill>
                  <a:srgbClr val="C00000"/>
                </a:solidFill>
                <a:latin typeface="微軟正黑體" panose="020B0604030504040204" pitchFamily="34" charset="-120"/>
                <a:ea typeface="微軟正黑體" panose="020B0604030504040204" pitchFamily="34" charset="-120"/>
              </a:rPr>
              <a:t>應用系統</a:t>
            </a:r>
            <a:r>
              <a:rPr lang="zh-TW" altLang="en-US" sz="2000" dirty="0">
                <a:latin typeface="微軟正黑體" panose="020B0604030504040204" pitchFamily="34" charset="-120"/>
                <a:ea typeface="微軟正黑體" panose="020B0604030504040204" pitchFamily="34" charset="-120"/>
              </a:rPr>
              <a:t>點選</a:t>
            </a:r>
            <a:r>
              <a:rPr lang="en-US" altLang="zh-TW" sz="2000" b="1" dirty="0">
                <a:solidFill>
                  <a:srgbClr val="C00000"/>
                </a:solidFill>
                <a:latin typeface="微軟正黑體" panose="020B0604030504040204" pitchFamily="34" charset="-120"/>
                <a:ea typeface="微軟正黑體" panose="020B0604030504040204" pitchFamily="34" charset="-120"/>
              </a:rPr>
              <a:t>UCAN</a:t>
            </a:r>
            <a:r>
              <a:rPr lang="zh-TW" altLang="en-US" sz="2000" b="1" dirty="0">
                <a:solidFill>
                  <a:srgbClr val="C00000"/>
                </a:solidFill>
                <a:latin typeface="微軟正黑體" panose="020B0604030504040204" pitchFamily="34" charset="-120"/>
                <a:ea typeface="微軟正黑體" panose="020B0604030504040204" pitchFamily="34" charset="-120"/>
              </a:rPr>
              <a:t>大專校院就業職能平台</a:t>
            </a:r>
          </a:p>
          <a:p>
            <a:pPr marL="371475" indent="-371475">
              <a:buFont typeface="Arial" panose="020B0604020202020204" pitchFamily="34" charset="0"/>
              <a:buChar char="•"/>
            </a:pPr>
            <a:endParaRPr lang="zh-TW" altLang="en-US" sz="3250" dirty="0">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 xmlns:a16="http://schemas.microsoft.com/office/drawing/2014/main" id="{EE60893E-CCD2-433E-B05E-AA7559E1C764}"/>
              </a:ext>
            </a:extLst>
          </p:cNvPr>
          <p:cNvGrpSpPr/>
          <p:nvPr/>
        </p:nvGrpSpPr>
        <p:grpSpPr>
          <a:xfrm>
            <a:off x="349956" y="2867105"/>
            <a:ext cx="5057423" cy="3569770"/>
            <a:chOff x="6469848" y="2612157"/>
            <a:chExt cx="4711378" cy="3600000"/>
          </a:xfrm>
        </p:grpSpPr>
        <p:pic>
          <p:nvPicPr>
            <p:cNvPr id="8" name="圖片 7">
              <a:extLst>
                <a:ext uri="{FF2B5EF4-FFF2-40B4-BE49-F238E27FC236}">
                  <a16:creationId xmlns="" xmlns:a16="http://schemas.microsoft.com/office/drawing/2014/main" id="{D5BC4067-A1C5-4999-A16F-C90974F2E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848" y="2612157"/>
              <a:ext cx="4711378" cy="3600000"/>
            </a:xfrm>
            <a:prstGeom prst="rect">
              <a:avLst/>
            </a:prstGeom>
            <a:ln w="12700">
              <a:solidFill>
                <a:schemeClr val="tx1"/>
              </a:solidFill>
            </a:ln>
          </p:spPr>
        </p:pic>
        <p:sp>
          <p:nvSpPr>
            <p:cNvPr id="7" name="矩形 6">
              <a:extLst>
                <a:ext uri="{FF2B5EF4-FFF2-40B4-BE49-F238E27FC236}">
                  <a16:creationId xmlns="" xmlns:a16="http://schemas.microsoft.com/office/drawing/2014/main" id="{296CCE89-D006-4A8D-B525-C24649E075D2}"/>
                </a:ext>
              </a:extLst>
            </p:cNvPr>
            <p:cNvSpPr/>
            <p:nvPr/>
          </p:nvSpPr>
          <p:spPr>
            <a:xfrm>
              <a:off x="7089423" y="2612157"/>
              <a:ext cx="1840088" cy="492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p>
          </p:txBody>
        </p:sp>
      </p:grpSp>
      <p:sp>
        <p:nvSpPr>
          <p:cNvPr id="10" name="Rectangle 3">
            <a:extLst>
              <a:ext uri="{FF2B5EF4-FFF2-40B4-BE49-F238E27FC236}">
                <a16:creationId xmlns="" xmlns:a16="http://schemas.microsoft.com/office/drawing/2014/main" id="{082980C6-8983-460B-A8FC-28E18A33FD1B}"/>
              </a:ext>
            </a:extLst>
          </p:cNvPr>
          <p:cNvSpPr>
            <a:spLocks noChangeArrowheads="1"/>
          </p:cNvSpPr>
          <p:nvPr/>
        </p:nvSpPr>
        <p:spPr bwMode="auto">
          <a:xfrm>
            <a:off x="6299201" y="1215935"/>
            <a:ext cx="5714974" cy="130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71475" indent="-371475">
              <a:buFont typeface="Arial" panose="020B0604020202020204" pitchFamily="34" charset="0"/>
              <a:buChar char="•"/>
            </a:pPr>
            <a:r>
              <a:rPr lang="zh-TW" altLang="en-US" sz="2000" b="1" dirty="0">
                <a:solidFill>
                  <a:srgbClr val="0000CC"/>
                </a:solidFill>
                <a:latin typeface="微軟正黑體" panose="020B0604030504040204" pitchFamily="34" charset="-120"/>
                <a:ea typeface="微軟正黑體" panose="020B0604030504040204" pitchFamily="34" charset="-120"/>
              </a:rPr>
              <a:t>使用手機</a:t>
            </a:r>
            <a:endParaRPr lang="en-US" altLang="zh-TW" sz="2000" b="1" dirty="0">
              <a:solidFill>
                <a:srgbClr val="0000CC"/>
              </a:solidFill>
              <a:latin typeface="微軟正黑體" panose="020B0604030504040204" pitchFamily="34" charset="-120"/>
              <a:ea typeface="微軟正黑體" panose="020B0604030504040204" pitchFamily="34" charset="-120"/>
            </a:endParaRPr>
          </a:p>
          <a:p>
            <a:r>
              <a:rPr lang="zh-TW" altLang="zh-TW" sz="2000" dirty="0">
                <a:latin typeface="微軟正黑體" panose="020B0604030504040204" pitchFamily="34" charset="-120"/>
                <a:ea typeface="微軟正黑體" panose="020B0604030504040204" pitchFamily="34" charset="-120"/>
              </a:rPr>
              <a:t>請先下載中國醫藥大學</a:t>
            </a:r>
            <a:r>
              <a:rPr lang="en-US" altLang="zh-TW" sz="2000" dirty="0">
                <a:latin typeface="微軟正黑體" panose="020B0604030504040204" pitchFamily="34" charset="-120"/>
                <a:ea typeface="微軟正黑體" panose="020B0604030504040204" pitchFamily="34" charset="-120"/>
              </a:rPr>
              <a:t>APP</a:t>
            </a:r>
            <a:r>
              <a:rPr lang="zh-TW" altLang="zh-TW" sz="2000" dirty="0">
                <a:latin typeface="微軟正黑體" panose="020B0604030504040204" pitchFamily="34" charset="-120"/>
                <a:ea typeface="微軟正黑體" panose="020B0604030504040204" pitchFamily="34" charset="-120"/>
              </a:rPr>
              <a:t>，然後依照校園入口網帳密登入，登入後點選 </a:t>
            </a:r>
            <a:r>
              <a:rPr lang="zh-TW" altLang="zh-TW" sz="2000" b="1" u="sng" dirty="0">
                <a:solidFill>
                  <a:srgbClr val="00B050"/>
                </a:solidFill>
                <a:latin typeface="微軟正黑體" panose="020B0604030504040204" pitchFamily="34" charset="-120"/>
                <a:ea typeface="微軟正黑體" panose="020B0604030504040204" pitchFamily="34" charset="-120"/>
              </a:rPr>
              <a:t>雲端學習中心</a:t>
            </a:r>
            <a:r>
              <a:rPr lang="zh-TW" altLang="zh-TW" sz="2000" dirty="0">
                <a:latin typeface="微軟正黑體" panose="020B0604030504040204" pitchFamily="34" charset="-120"/>
                <a:ea typeface="微軟正黑體" panose="020B0604030504040204" pitchFamily="34" charset="-120"/>
              </a:rPr>
              <a:t>，在點選</a:t>
            </a:r>
            <a:r>
              <a:rPr lang="en-US" altLang="zh-TW" sz="2000" b="1" u="sng" dirty="0">
                <a:solidFill>
                  <a:srgbClr val="00B050"/>
                </a:solidFill>
                <a:latin typeface="微軟正黑體" panose="020B0604030504040204" pitchFamily="34" charset="-120"/>
                <a:ea typeface="微軟正黑體" panose="020B0604030504040204" pitchFamily="34" charset="-120"/>
              </a:rPr>
              <a:t>UCAN</a:t>
            </a:r>
            <a:r>
              <a:rPr lang="zh-TW" altLang="zh-TW" sz="2000" b="1" u="sng" dirty="0">
                <a:solidFill>
                  <a:srgbClr val="00B050"/>
                </a:solidFill>
                <a:latin typeface="微軟正黑體" panose="020B0604030504040204" pitchFamily="34" charset="-120"/>
                <a:ea typeface="微軟正黑體" panose="020B0604030504040204" pitchFamily="34" charset="-120"/>
              </a:rPr>
              <a:t>大專校院就業職能平台圖示</a:t>
            </a:r>
            <a:r>
              <a:rPr lang="zh-TW" altLang="zh-TW" sz="2000" dirty="0">
                <a:latin typeface="微軟正黑體" panose="020B0604030504040204" pitchFamily="34" charset="-120"/>
                <a:ea typeface="微軟正黑體" panose="020B0604030504040204" pitchFamily="34" charset="-120"/>
              </a:rPr>
              <a:t>進入</a:t>
            </a:r>
          </a:p>
        </p:txBody>
      </p:sp>
      <p:grpSp>
        <p:nvGrpSpPr>
          <p:cNvPr id="11" name="群組 10">
            <a:extLst>
              <a:ext uri="{FF2B5EF4-FFF2-40B4-BE49-F238E27FC236}">
                <a16:creationId xmlns="" xmlns:a16="http://schemas.microsoft.com/office/drawing/2014/main" id="{24FB72EF-B0D9-4C80-83D3-30D309E0045C}"/>
              </a:ext>
            </a:extLst>
          </p:cNvPr>
          <p:cNvGrpSpPr/>
          <p:nvPr/>
        </p:nvGrpSpPr>
        <p:grpSpPr>
          <a:xfrm>
            <a:off x="6134005" y="2913020"/>
            <a:ext cx="5714974" cy="3569771"/>
            <a:chOff x="6737867" y="3452843"/>
            <a:chExt cx="4967112" cy="2759104"/>
          </a:xfrm>
        </p:grpSpPr>
        <p:pic>
          <p:nvPicPr>
            <p:cNvPr id="13" name="圖片 12">
              <a:extLst>
                <a:ext uri="{FF2B5EF4-FFF2-40B4-BE49-F238E27FC236}">
                  <a16:creationId xmlns="" xmlns:a16="http://schemas.microsoft.com/office/drawing/2014/main" id="{B73E403A-84D2-4001-AABC-059CA473C4E2}"/>
                </a:ext>
              </a:extLst>
            </p:cNvPr>
            <p:cNvPicPr preferRelativeResize="0">
              <a:picLocks/>
            </p:cNvPicPr>
            <p:nvPr/>
          </p:nvPicPr>
          <p:blipFill rotWithShape="1">
            <a:blip r:embed="rId4" cstate="print">
              <a:extLst>
                <a:ext uri="{28A0092B-C50C-407E-A947-70E740481C1C}">
                  <a14:useLocalDpi xmlns:a14="http://schemas.microsoft.com/office/drawing/2010/main" val="0"/>
                </a:ext>
              </a:extLst>
            </a:blip>
            <a:srcRect t="9198" r="1903" b="9540"/>
            <a:stretch/>
          </p:blipFill>
          <p:spPr>
            <a:xfrm>
              <a:off x="9472978" y="3452843"/>
              <a:ext cx="2232000" cy="2736000"/>
            </a:xfrm>
            <a:prstGeom prst="rect">
              <a:avLst/>
            </a:prstGeom>
            <a:ln w="12700">
              <a:solidFill>
                <a:schemeClr val="tx1"/>
              </a:solidFill>
            </a:ln>
          </p:spPr>
        </p:pic>
        <p:pic>
          <p:nvPicPr>
            <p:cNvPr id="14" name="圖片 13">
              <a:extLst>
                <a:ext uri="{FF2B5EF4-FFF2-40B4-BE49-F238E27FC236}">
                  <a16:creationId xmlns="" xmlns:a16="http://schemas.microsoft.com/office/drawing/2014/main" id="{2B540CD9-50C5-476C-9AE3-B720F1A6F745}"/>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844" t="18769" r="3133" b="9432"/>
            <a:stretch/>
          </p:blipFill>
          <p:spPr>
            <a:xfrm>
              <a:off x="6737867" y="3475947"/>
              <a:ext cx="2232000" cy="2736000"/>
            </a:xfrm>
            <a:prstGeom prst="rect">
              <a:avLst/>
            </a:prstGeom>
            <a:ln w="12700">
              <a:solidFill>
                <a:schemeClr val="tx1"/>
              </a:solidFill>
            </a:ln>
          </p:spPr>
        </p:pic>
        <p:sp>
          <p:nvSpPr>
            <p:cNvPr id="15" name="矩形: 圓角 14">
              <a:extLst>
                <a:ext uri="{FF2B5EF4-FFF2-40B4-BE49-F238E27FC236}">
                  <a16:creationId xmlns="" xmlns:a16="http://schemas.microsoft.com/office/drawing/2014/main" id="{F7029A9A-F2AC-4D76-876C-E4FDE47876C8}"/>
                </a:ext>
              </a:extLst>
            </p:cNvPr>
            <p:cNvSpPr/>
            <p:nvPr/>
          </p:nvSpPr>
          <p:spPr>
            <a:xfrm>
              <a:off x="10995381" y="5481865"/>
              <a:ext cx="709598" cy="7051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p>
          </p:txBody>
        </p:sp>
        <p:sp>
          <p:nvSpPr>
            <p:cNvPr id="16" name="矩形: 圓角 15">
              <a:extLst>
                <a:ext uri="{FF2B5EF4-FFF2-40B4-BE49-F238E27FC236}">
                  <a16:creationId xmlns="" xmlns:a16="http://schemas.microsoft.com/office/drawing/2014/main" id="{638E64D7-9F9F-4710-85F0-22D2D96E0172}"/>
                </a:ext>
              </a:extLst>
            </p:cNvPr>
            <p:cNvSpPr/>
            <p:nvPr/>
          </p:nvSpPr>
          <p:spPr>
            <a:xfrm>
              <a:off x="7362742" y="4843948"/>
              <a:ext cx="836007" cy="6463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p>
          </p:txBody>
        </p:sp>
        <p:sp>
          <p:nvSpPr>
            <p:cNvPr id="18" name="箭號: 向右 17">
              <a:extLst>
                <a:ext uri="{FF2B5EF4-FFF2-40B4-BE49-F238E27FC236}">
                  <a16:creationId xmlns="" xmlns:a16="http://schemas.microsoft.com/office/drawing/2014/main" id="{A2EB8209-7296-444E-8011-B44BB1FCEDBD}"/>
                </a:ext>
              </a:extLst>
            </p:cNvPr>
            <p:cNvSpPr/>
            <p:nvPr/>
          </p:nvSpPr>
          <p:spPr>
            <a:xfrm>
              <a:off x="9041473" y="4558456"/>
              <a:ext cx="304800" cy="285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p>
          </p:txBody>
        </p:sp>
      </p:grpSp>
    </p:spTree>
    <p:extLst>
      <p:ext uri="{BB962C8B-B14F-4D97-AF65-F5344CB8AC3E}">
        <p14:creationId xmlns:p14="http://schemas.microsoft.com/office/powerpoint/2010/main" val="4934020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E313A34-D7C3-45DC-AC41-4E2126051D1E}"/>
              </a:ext>
            </a:extLst>
          </p:cNvPr>
          <p:cNvSpPr>
            <a:spLocks noGrp="1"/>
          </p:cNvSpPr>
          <p:nvPr>
            <p:ph type="title"/>
          </p:nvPr>
        </p:nvSpPr>
        <p:spPr>
          <a:xfrm>
            <a:off x="838200" y="1"/>
            <a:ext cx="10515600" cy="861237"/>
          </a:xfrm>
        </p:spPr>
        <p:txBody>
          <a:bodyPr>
            <a:normAutofit/>
          </a:bodyPr>
          <a:lstStyle/>
          <a:p>
            <a:pPr algn="ctr">
              <a:lnSpc>
                <a:spcPct val="100000"/>
              </a:lnSpc>
            </a:pPr>
            <a:r>
              <a:rPr lang="zh-TW" altLang="en-US" sz="3200" b="1" i="0" dirty="0">
                <a:solidFill>
                  <a:sysClr val="windowText" lastClr="000000"/>
                </a:solidFill>
                <a:effectLst/>
                <a:latin typeface="微軟正黑體" panose="020B0604030504040204" pitchFamily="34" charset="-120"/>
                <a:ea typeface="微軟正黑體" panose="020B0604030504040204" pitchFamily="34" charset="-120"/>
              </a:rPr>
              <a:t>學生</a:t>
            </a:r>
            <a:r>
              <a:rPr lang="en-US" altLang="zh-TW" sz="3200" b="1" i="0" dirty="0">
                <a:solidFill>
                  <a:sysClr val="windowText" lastClr="000000"/>
                </a:solidFill>
                <a:effectLst/>
                <a:latin typeface="微軟正黑體" panose="020B0604030504040204" pitchFamily="34" charset="-120"/>
                <a:ea typeface="微軟正黑體" panose="020B0604030504040204" pitchFamily="34" charset="-120"/>
              </a:rPr>
              <a:t>UCAN</a:t>
            </a:r>
            <a:r>
              <a:rPr lang="zh-TW" altLang="en-US" sz="3200" b="1" i="0" dirty="0">
                <a:solidFill>
                  <a:sysClr val="windowText" lastClr="000000"/>
                </a:solidFill>
                <a:effectLst/>
                <a:latin typeface="微軟正黑體" panose="020B0604030504040204" pitchFamily="34" charset="-120"/>
                <a:ea typeface="微軟正黑體" panose="020B0604030504040204" pitchFamily="34" charset="-120"/>
              </a:rPr>
              <a:t>施測操作方式</a:t>
            </a:r>
            <a:endParaRPr lang="zh-TW" altLang="en-US" sz="3200" dirty="0">
              <a:solidFill>
                <a:sysClr val="windowText" lastClr="000000"/>
              </a:solidFill>
            </a:endParaRPr>
          </a:p>
        </p:txBody>
      </p:sp>
      <p:sp>
        <p:nvSpPr>
          <p:cNvPr id="3" name="內容版面配置區 2">
            <a:extLst>
              <a:ext uri="{FF2B5EF4-FFF2-40B4-BE49-F238E27FC236}">
                <a16:creationId xmlns="" xmlns:a16="http://schemas.microsoft.com/office/drawing/2014/main" id="{635054C7-5BA2-4D72-8699-33DBBF9518D5}"/>
              </a:ext>
            </a:extLst>
          </p:cNvPr>
          <p:cNvSpPr>
            <a:spLocks noGrp="1"/>
          </p:cNvSpPr>
          <p:nvPr>
            <p:ph idx="1"/>
          </p:nvPr>
        </p:nvSpPr>
        <p:spPr>
          <a:xfrm>
            <a:off x="599248" y="1105786"/>
            <a:ext cx="11332284" cy="1442108"/>
          </a:xfrm>
        </p:spPr>
        <p:txBody>
          <a:bodyPr>
            <a:normAutofit/>
          </a:bodyPr>
          <a:lstStyle/>
          <a:p>
            <a:pPr algn="just">
              <a:lnSpc>
                <a:spcPct val="100000"/>
              </a:lnSpc>
              <a:spcBef>
                <a:spcPts val="600"/>
              </a:spcBef>
              <a:tabLst>
                <a:tab pos="355600" algn="l"/>
              </a:tabLst>
            </a:pP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登入後請點選</a:t>
            </a:r>
            <a:r>
              <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職業興趣探索</a:t>
            </a:r>
            <a:r>
              <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或</a:t>
            </a:r>
            <a:r>
              <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職能診斷</a:t>
            </a:r>
            <a:r>
              <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施測， </a:t>
            </a:r>
            <a:endPar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endParaRPr>
          </a:p>
          <a:p>
            <a:pPr>
              <a:lnSpc>
                <a:spcPct val="100000"/>
              </a:lnSpc>
              <a:spcBef>
                <a:spcPts val="1200"/>
              </a:spcBef>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詳細</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施測步驟可至學務處職涯發展暨校友連絡組網頁</a:t>
            </a:r>
            <a:r>
              <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rPr>
              <a:t>(</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職涯輔→</a:t>
            </a:r>
            <a:r>
              <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rPr>
              <a:t>UCAN</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施測</a:t>
            </a:r>
            <a:r>
              <a:rPr lang="en-US" altLang="zh-TW" b="1" i="0" dirty="0">
                <a:solidFill>
                  <a:schemeClr val="bg2">
                    <a:lumMod val="25000"/>
                  </a:schemeClr>
                </a:solidFill>
                <a:effectLst/>
                <a:latin typeface="微軟正黑體" panose="020B0604030504040204" pitchFamily="34" charset="-120"/>
                <a:ea typeface="微軟正黑體" panose="020B0604030504040204" pitchFamily="34" charset="-120"/>
              </a:rPr>
              <a:t> </a:t>
            </a:r>
            <a:r>
              <a:rPr lang="en-US" altLang="zh-TW" b="1" dirty="0">
                <a:solidFill>
                  <a:schemeClr val="bg2">
                    <a:lumMod val="25000"/>
                  </a:schemeClr>
                </a:solidFill>
                <a:latin typeface="微軟正黑體" panose="020B0604030504040204" pitchFamily="34" charset="-120"/>
                <a:ea typeface="微軟正黑體" panose="020B0604030504040204" pitchFamily="34" charset="-120"/>
              </a:rPr>
              <a:t>https://cmuscom.cmu.edu.tw/page/58)</a:t>
            </a:r>
            <a:r>
              <a:rPr lang="zh-TW" altLang="en-US" b="1" i="0" dirty="0">
                <a:solidFill>
                  <a:schemeClr val="bg2">
                    <a:lumMod val="25000"/>
                  </a:schemeClr>
                </a:solidFill>
                <a:effectLst/>
                <a:latin typeface="微軟正黑體" panose="020B0604030504040204" pitchFamily="34" charset="-120"/>
                <a:ea typeface="微軟正黑體" panose="020B0604030504040204" pitchFamily="34" charset="-120"/>
              </a:rPr>
              <a:t>查看</a:t>
            </a:r>
          </a:p>
          <a:p>
            <a:pPr algn="just">
              <a:lnSpc>
                <a:spcPct val="100000"/>
              </a:lnSpc>
              <a:spcBef>
                <a:spcPts val="600"/>
              </a:spcBef>
            </a:pPr>
            <a:endParaRPr lang="zh-TW" altLang="en-US" b="1" dirty="0">
              <a:solidFill>
                <a:schemeClr val="bg2">
                  <a:lumMod val="25000"/>
                </a:schemeClr>
              </a:solidFill>
            </a:endParaRPr>
          </a:p>
        </p:txBody>
      </p:sp>
      <p:pic>
        <p:nvPicPr>
          <p:cNvPr id="5" name="圖片 4">
            <a:extLst>
              <a:ext uri="{FF2B5EF4-FFF2-40B4-BE49-F238E27FC236}">
                <a16:creationId xmlns="" xmlns:a16="http://schemas.microsoft.com/office/drawing/2014/main" id="{73B6DED6-9F18-4A61-B23F-FB1DB353AEEC}"/>
              </a:ext>
            </a:extLst>
          </p:cNvPr>
          <p:cNvPicPr>
            <a:picLocks noChangeAspect="1"/>
          </p:cNvPicPr>
          <p:nvPr/>
        </p:nvPicPr>
        <p:blipFill rotWithShape="1">
          <a:blip r:embed="rId2">
            <a:extLst>
              <a:ext uri="{28A0092B-C50C-407E-A947-70E740481C1C}">
                <a14:useLocalDpi xmlns:a14="http://schemas.microsoft.com/office/drawing/2010/main" val="0"/>
              </a:ext>
            </a:extLst>
          </a:blip>
          <a:srcRect t="39846"/>
          <a:stretch/>
        </p:blipFill>
        <p:spPr>
          <a:xfrm>
            <a:off x="244963" y="2792443"/>
            <a:ext cx="7472171" cy="3691484"/>
          </a:xfrm>
          <a:prstGeom prst="rect">
            <a:avLst/>
          </a:prstGeom>
          <a:ln w="9525">
            <a:solidFill>
              <a:schemeClr val="tx1"/>
            </a:solidFill>
          </a:ln>
        </p:spPr>
      </p:pic>
      <p:pic>
        <p:nvPicPr>
          <p:cNvPr id="6" name="圖片 5">
            <a:extLst>
              <a:ext uri="{FF2B5EF4-FFF2-40B4-BE49-F238E27FC236}">
                <a16:creationId xmlns="" xmlns:a16="http://schemas.microsoft.com/office/drawing/2014/main" id="{86CA46B7-B343-4783-9687-0D62214C0B3B}"/>
              </a:ext>
            </a:extLst>
          </p:cNvPr>
          <p:cNvPicPr>
            <a:picLocks noChangeAspect="1"/>
          </p:cNvPicPr>
          <p:nvPr/>
        </p:nvPicPr>
        <p:blipFill rotWithShape="1">
          <a:blip r:embed="rId3">
            <a:extLst>
              <a:ext uri="{28A0092B-C50C-407E-A947-70E740481C1C}">
                <a14:useLocalDpi xmlns:a14="http://schemas.microsoft.com/office/drawing/2010/main" val="0"/>
              </a:ext>
            </a:extLst>
          </a:blip>
          <a:srcRect t="25282" b="27965"/>
          <a:stretch/>
        </p:blipFill>
        <p:spPr>
          <a:xfrm>
            <a:off x="8047231" y="2792443"/>
            <a:ext cx="3899807" cy="3691484"/>
          </a:xfrm>
          <a:prstGeom prst="rect">
            <a:avLst/>
          </a:prstGeom>
          <a:ln w="9525">
            <a:solidFill>
              <a:schemeClr val="tx1"/>
            </a:solidFill>
          </a:ln>
        </p:spPr>
      </p:pic>
    </p:spTree>
    <p:extLst>
      <p:ext uri="{BB962C8B-B14F-4D97-AF65-F5344CB8AC3E}">
        <p14:creationId xmlns:p14="http://schemas.microsoft.com/office/powerpoint/2010/main" val="36349716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 xmlns:a16="http://schemas.microsoft.com/office/drawing/2014/main" id="{1F6EB7F0-C12F-4878-A797-3A9363CE3E52}"/>
              </a:ext>
            </a:extLst>
          </p:cNvPr>
          <p:cNvSpPr>
            <a:spLocks noGrp="1"/>
          </p:cNvSpPr>
          <p:nvPr>
            <p:ph type="title"/>
          </p:nvPr>
        </p:nvSpPr>
        <p:spPr>
          <a:xfrm>
            <a:off x="838200" y="1"/>
            <a:ext cx="10515600" cy="829340"/>
          </a:xfrm>
        </p:spPr>
        <p:txBody>
          <a:bodyPr vert="horz" lIns="91440" tIns="45720" rIns="91440" bIns="45720" rtlCol="0" anchor="ctr">
            <a:normAutofit/>
          </a:bodyPr>
          <a:lstStyle/>
          <a:p>
            <a:pPr algn="ctr">
              <a:lnSpc>
                <a:spcPct val="100000"/>
              </a:lnSpc>
            </a:pPr>
            <a:r>
              <a:rPr lang="zh-TW" altLang="en-US" sz="3200" b="1" dirty="0">
                <a:solidFill>
                  <a:sysClr val="windowText" lastClr="000000"/>
                </a:solidFill>
                <a:latin typeface="微軟正黑體" panose="020B0604030504040204" pitchFamily="34" charset="-120"/>
                <a:ea typeface="微軟正黑體" panose="020B0604030504040204" pitchFamily="34" charset="-120"/>
              </a:rPr>
              <a:t>導師如何查詢學生填</a:t>
            </a:r>
            <a:r>
              <a:rPr lang="zh-TW" altLang="en-US" sz="3200" b="1">
                <a:solidFill>
                  <a:sysClr val="windowText" lastClr="000000"/>
                </a:solidFill>
                <a:latin typeface="微軟正黑體" panose="020B0604030504040204" pitchFamily="34" charset="-120"/>
                <a:ea typeface="微軟正黑體" panose="020B0604030504040204" pitchFamily="34" charset="-120"/>
              </a:rPr>
              <a:t>答狀況</a:t>
            </a:r>
            <a:r>
              <a:rPr lang="en-US" altLang="zh-TW" sz="3200" b="1">
                <a:solidFill>
                  <a:sysClr val="windowText" lastClr="000000"/>
                </a:solidFill>
                <a:latin typeface="微軟正黑體" panose="020B0604030504040204" pitchFamily="34" charset="-120"/>
                <a:ea typeface="微軟正黑體" panose="020B0604030504040204" pitchFamily="34" charset="-120"/>
              </a:rPr>
              <a:t>(</a:t>
            </a:r>
            <a:r>
              <a:rPr lang="zh-TW" altLang="en-US" sz="3200" b="1">
                <a:solidFill>
                  <a:sysClr val="windowText" lastClr="000000"/>
                </a:solidFill>
                <a:latin typeface="微軟正黑體" panose="020B0604030504040204" pitchFamily="34" charset="-120"/>
                <a:ea typeface="微軟正黑體" panose="020B0604030504040204" pitchFamily="34" charset="-120"/>
              </a:rPr>
              <a:t>一</a:t>
            </a:r>
            <a:r>
              <a:rPr lang="en-US" altLang="zh-TW" sz="3200" b="1" dirty="0">
                <a:solidFill>
                  <a:sysClr val="windowText" lastClr="000000"/>
                </a:solidFill>
                <a:latin typeface="微軟正黑體" panose="020B0604030504040204" pitchFamily="34" charset="-120"/>
                <a:ea typeface="微軟正黑體" panose="020B0604030504040204" pitchFamily="34" charset="-120"/>
              </a:rPr>
              <a:t>)</a:t>
            </a:r>
            <a:endParaRPr lang="zh-TW" altLang="en-US" sz="32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7" name="內容版面配置區 6">
            <a:extLst>
              <a:ext uri="{FF2B5EF4-FFF2-40B4-BE49-F238E27FC236}">
                <a16:creationId xmlns="" xmlns:a16="http://schemas.microsoft.com/office/drawing/2014/main" id="{A26C4152-BE44-4890-8239-8BCADC143C0D}"/>
              </a:ext>
            </a:extLst>
          </p:cNvPr>
          <p:cNvSpPr>
            <a:spLocks noGrp="1"/>
          </p:cNvSpPr>
          <p:nvPr>
            <p:ph sz="half" idx="1"/>
          </p:nvPr>
        </p:nvSpPr>
        <p:spPr>
          <a:xfrm>
            <a:off x="511453" y="1489361"/>
            <a:ext cx="6050470" cy="4659317"/>
          </a:xfrm>
        </p:spPr>
        <p:txBody>
          <a:bodyPr>
            <a:normAutofit/>
          </a:bodyPr>
          <a:lstStyle/>
          <a:p>
            <a:pPr marL="533400" indent="-444500">
              <a:lnSpc>
                <a:spcPct val="100000"/>
              </a:lnSpc>
              <a:spcBef>
                <a:spcPts val="1200"/>
              </a:spcBef>
              <a:buNone/>
            </a:pP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1.	</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學務處職涯發展暨校友連絡組會</a:t>
            </a:r>
            <a:r>
              <a:rPr lang="zh-TW" altLang="zh-TW" sz="2400" b="1" dirty="0">
                <a:solidFill>
                  <a:srgbClr val="C00000"/>
                </a:solidFill>
                <a:latin typeface="微軟正黑體" panose="020B0604030504040204" pitchFamily="34" charset="-120"/>
                <a:ea typeface="微軟正黑體" panose="020B0604030504040204" pitchFamily="34" charset="-120"/>
              </a:rPr>
              <a:t>寄發</a:t>
            </a:r>
            <a:r>
              <a:rPr lang="en-US" altLang="zh-TW" sz="2400" b="1" dirty="0">
                <a:solidFill>
                  <a:srgbClr val="C00000"/>
                </a:solidFill>
                <a:latin typeface="微軟正黑體" panose="020B0604030504040204" pitchFamily="34" charset="-120"/>
                <a:ea typeface="微軟正黑體" panose="020B0604030504040204" pitchFamily="34" charset="-120"/>
              </a:rPr>
              <a:t>UCAN</a:t>
            </a:r>
            <a:r>
              <a:rPr lang="zh-TW" altLang="zh-TW" sz="2400" b="1" dirty="0">
                <a:solidFill>
                  <a:srgbClr val="C00000"/>
                </a:solidFill>
                <a:latin typeface="微軟正黑體" panose="020B0604030504040204" pitchFamily="34" charset="-120"/>
                <a:ea typeface="微軟正黑體" panose="020B0604030504040204" pitchFamily="34" charset="-120"/>
              </a:rPr>
              <a:t>後台班級管理者帳號密碼</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給導師。</a:t>
            </a:r>
            <a:endParaRPr lang="en-US" altLang="zh-TW" sz="2400" b="1" dirty="0">
              <a:solidFill>
                <a:schemeClr val="bg2">
                  <a:lumMod val="25000"/>
                </a:schemeClr>
              </a:solidFill>
              <a:latin typeface="微軟正黑體" panose="020B0604030504040204" pitchFamily="34" charset="-120"/>
              <a:ea typeface="微軟正黑體" panose="020B0604030504040204" pitchFamily="34" charset="-120"/>
            </a:endParaRPr>
          </a:p>
          <a:p>
            <a:pPr marL="533400" indent="-444500">
              <a:lnSpc>
                <a:spcPct val="100000"/>
              </a:lnSpc>
              <a:spcBef>
                <a:spcPts val="1200"/>
              </a:spcBef>
              <a:buNone/>
            </a:pP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2</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 </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	</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導師可用班級管理者的權限進行</a:t>
            </a:r>
            <a:r>
              <a:rPr lang="zh-TW" altLang="zh-TW" sz="2400" b="1" dirty="0">
                <a:solidFill>
                  <a:srgbClr val="C00000"/>
                </a:solidFill>
                <a:latin typeface="微軟正黑體" panose="020B0604030504040204" pitchFamily="34" charset="-120"/>
                <a:ea typeface="微軟正黑體" panose="020B0604030504040204" pitchFamily="34" charset="-120"/>
              </a:rPr>
              <a:t>查看個別學生診斷結果及全班填答情形，也可查詢學生未診斷名單</a:t>
            </a:r>
            <a:r>
              <a:rPr lang="zh-TW" altLang="en-US" sz="2400" b="1" dirty="0">
                <a:solidFill>
                  <a:srgbClr val="C00000"/>
                </a:solidFill>
                <a:latin typeface="微軟正黑體" panose="020B0604030504040204" pitchFamily="34" charset="-120"/>
                <a:ea typeface="微軟正黑體" panose="020B0604030504040204" pitchFamily="34" charset="-120"/>
              </a:rPr>
              <a:t>。</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533400" indent="-444500">
              <a:lnSpc>
                <a:spcPct val="100000"/>
              </a:lnSpc>
              <a:spcBef>
                <a:spcPts val="1200"/>
              </a:spcBef>
              <a:buNone/>
            </a:pP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3</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 </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	</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詳細操作步驟</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(UCAN</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平台班級管理者後台操作說明</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請至軍輔組網頁</a:t>
            </a:r>
            <a:r>
              <a:rPr lang="zh-TW" altLang="zh-TW" sz="2400" b="1" dirty="0">
                <a:solidFill>
                  <a:srgbClr val="C00000"/>
                </a:solidFill>
                <a:latin typeface="微軟正黑體" panose="020B0604030504040204" pitchFamily="34" charset="-120"/>
                <a:ea typeface="微軟正黑體" panose="020B0604030504040204" pitchFamily="34" charset="-120"/>
              </a:rPr>
              <a:t>導師專區導師手冊</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a:t>
            </a:r>
            <a:r>
              <a:rPr lang="zh-TW" altLang="en-US" sz="2400" b="1" dirty="0">
                <a:solidFill>
                  <a:schemeClr val="bg2">
                    <a:lumMod val="25000"/>
                  </a:schemeClr>
                </a:solidFill>
                <a:latin typeface="微軟正黑體" panose="020B0604030504040204" pitchFamily="34" charset="-120"/>
                <a:ea typeface="微軟正黑體" panose="020B0604030504040204" pitchFamily="34" charset="-120"/>
              </a:rPr>
              <a:t>如圖</a:t>
            </a:r>
            <a:r>
              <a:rPr lang="en-US" altLang="zh-TW" sz="2400" b="1" dirty="0">
                <a:solidFill>
                  <a:schemeClr val="bg2">
                    <a:lumMod val="25000"/>
                  </a:schemeClr>
                </a:solidFill>
                <a:latin typeface="微軟正黑體" panose="020B0604030504040204" pitchFamily="34" charset="-120"/>
                <a:ea typeface="微軟正黑體" panose="020B0604030504040204" pitchFamily="34" charset="-120"/>
              </a:rPr>
              <a:t>)</a:t>
            </a:r>
            <a:r>
              <a:rPr lang="zh-TW" altLang="zh-TW" sz="2400" b="1" dirty="0">
                <a:solidFill>
                  <a:schemeClr val="bg2">
                    <a:lumMod val="25000"/>
                  </a:schemeClr>
                </a:solidFill>
                <a:latin typeface="微軟正黑體" panose="020B0604030504040204" pitchFamily="34" charset="-120"/>
                <a:ea typeface="微軟正黑體" panose="020B0604030504040204" pitchFamily="34" charset="-120"/>
              </a:rPr>
              <a:t>中查看參考。</a:t>
            </a:r>
            <a:endParaRPr lang="en-US" altLang="zh-TW" sz="2400" b="1" dirty="0">
              <a:solidFill>
                <a:schemeClr val="bg2">
                  <a:lumMod val="25000"/>
                </a:schemeClr>
              </a:solidFill>
              <a:latin typeface="微軟正黑體" panose="020B0604030504040204" pitchFamily="34" charset="-120"/>
              <a:ea typeface="微軟正黑體" panose="020B0604030504040204" pitchFamily="34" charset="-120"/>
            </a:endParaRPr>
          </a:p>
          <a:p>
            <a:pPr>
              <a:lnSpc>
                <a:spcPct val="100000"/>
              </a:lnSpc>
              <a:spcBef>
                <a:spcPts val="1200"/>
              </a:spcBef>
            </a:pPr>
            <a:endParaRPr lang="zh-TW" altLang="en-US" sz="2400" b="1" dirty="0">
              <a:solidFill>
                <a:schemeClr val="bg2">
                  <a:lumMod val="25000"/>
                </a:schemeClr>
              </a:solidFill>
            </a:endParaRPr>
          </a:p>
        </p:txBody>
      </p:sp>
      <p:pic>
        <p:nvPicPr>
          <p:cNvPr id="5" name="內容版面配置區 4">
            <a:extLst>
              <a:ext uri="{FF2B5EF4-FFF2-40B4-BE49-F238E27FC236}">
                <a16:creationId xmlns="" xmlns:a16="http://schemas.microsoft.com/office/drawing/2014/main" id="{56371A47-84BA-4E17-9C4E-10242BD4A555}"/>
              </a:ext>
            </a:extLst>
          </p:cNvPr>
          <p:cNvPicPr>
            <a:picLocks noGrp="1" noChangeAspect="1"/>
          </p:cNvPicPr>
          <p:nvPr>
            <p:ph sz="half" idx="2"/>
          </p:nvPr>
        </p:nvPicPr>
        <p:blipFill rotWithShape="1">
          <a:blip r:embed="rId2"/>
          <a:srcRect l="9389" t="7687" r="41289" b="17330"/>
          <a:stretch/>
        </p:blipFill>
        <p:spPr>
          <a:xfrm>
            <a:off x="6561923" y="1532694"/>
            <a:ext cx="4880617" cy="4735476"/>
          </a:xfrm>
          <a:prstGeom prst="rect">
            <a:avLst/>
          </a:prstGeom>
          <a:noFill/>
          <a:ln w="6350">
            <a:solidFill>
              <a:schemeClr val="tx1"/>
            </a:solidFill>
          </a:ln>
        </p:spPr>
      </p:pic>
      <p:sp>
        <p:nvSpPr>
          <p:cNvPr id="6" name="矩形: 圓角 5">
            <a:extLst>
              <a:ext uri="{FF2B5EF4-FFF2-40B4-BE49-F238E27FC236}">
                <a16:creationId xmlns="" xmlns:a16="http://schemas.microsoft.com/office/drawing/2014/main" id="{E52DB37B-EDA2-405E-995D-6BFB27DF7EFF}"/>
              </a:ext>
            </a:extLst>
          </p:cNvPr>
          <p:cNvSpPr/>
          <p:nvPr/>
        </p:nvSpPr>
        <p:spPr>
          <a:xfrm>
            <a:off x="7524853" y="5806222"/>
            <a:ext cx="2486110" cy="3424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2060"/>
              </a:solidFill>
            </a:endParaRPr>
          </a:p>
        </p:txBody>
      </p:sp>
    </p:spTree>
    <p:extLst>
      <p:ext uri="{BB962C8B-B14F-4D97-AF65-F5344CB8AC3E}">
        <p14:creationId xmlns:p14="http://schemas.microsoft.com/office/powerpoint/2010/main" val="39795726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 xmlns:a16="http://schemas.microsoft.com/office/drawing/2014/main" id="{1F6EB7F0-C12F-4878-A797-3A9363CE3E52}"/>
              </a:ext>
            </a:extLst>
          </p:cNvPr>
          <p:cNvSpPr>
            <a:spLocks noGrp="1"/>
          </p:cNvSpPr>
          <p:nvPr>
            <p:ph type="title"/>
          </p:nvPr>
        </p:nvSpPr>
        <p:spPr>
          <a:xfrm>
            <a:off x="853832" y="1"/>
            <a:ext cx="10515600" cy="832625"/>
          </a:xfrm>
        </p:spPr>
        <p:txBody>
          <a:bodyPr vert="horz" lIns="91440" tIns="45720" rIns="91440" bIns="45720" rtlCol="0" anchor="ctr">
            <a:normAutofit/>
          </a:bodyPr>
          <a:lstStyle/>
          <a:p>
            <a:pPr algn="ctr">
              <a:lnSpc>
                <a:spcPct val="100000"/>
              </a:lnSpc>
            </a:pPr>
            <a:r>
              <a:rPr lang="zh-TW" altLang="en-US" sz="3200" b="1" dirty="0">
                <a:solidFill>
                  <a:sysClr val="windowText" lastClr="000000"/>
                </a:solidFill>
                <a:latin typeface="微軟正黑體" panose="020B0604030504040204" pitchFamily="34" charset="-120"/>
                <a:ea typeface="微軟正黑體" panose="020B0604030504040204" pitchFamily="34" charset="-120"/>
              </a:rPr>
              <a:t>導師如何查詢學生填答狀況</a:t>
            </a:r>
            <a:r>
              <a:rPr lang="en-US" altLang="zh-TW" sz="3200" b="1" dirty="0">
                <a:solidFill>
                  <a:sysClr val="windowText" lastClr="000000"/>
                </a:solidFill>
                <a:latin typeface="微軟正黑體" panose="020B0604030504040204" pitchFamily="34" charset="-120"/>
                <a:ea typeface="微軟正黑體" panose="020B0604030504040204" pitchFamily="34" charset="-120"/>
              </a:rPr>
              <a:t>(</a:t>
            </a:r>
            <a:r>
              <a:rPr lang="zh-TW" altLang="en-US" sz="3200" b="1" dirty="0">
                <a:solidFill>
                  <a:sysClr val="windowText" lastClr="000000"/>
                </a:solidFill>
                <a:latin typeface="微軟正黑體" panose="020B0604030504040204" pitchFamily="34" charset="-120"/>
                <a:ea typeface="微軟正黑體" panose="020B0604030504040204" pitchFamily="34" charset="-120"/>
              </a:rPr>
              <a:t>二</a:t>
            </a:r>
            <a:r>
              <a:rPr lang="en-US" altLang="zh-TW" sz="3200" b="1" dirty="0">
                <a:solidFill>
                  <a:sysClr val="windowText" lastClr="000000"/>
                </a:solidFill>
                <a:latin typeface="微軟正黑體" panose="020B0604030504040204" pitchFamily="34" charset="-120"/>
                <a:ea typeface="微軟正黑體" panose="020B0604030504040204" pitchFamily="34" charset="-120"/>
              </a:rPr>
              <a:t>)</a:t>
            </a:r>
            <a:endParaRPr lang="zh-TW" altLang="en-US" sz="32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7" name="內容版面配置區 6">
            <a:extLst>
              <a:ext uri="{FF2B5EF4-FFF2-40B4-BE49-F238E27FC236}">
                <a16:creationId xmlns="" xmlns:a16="http://schemas.microsoft.com/office/drawing/2014/main" id="{A26C4152-BE44-4890-8239-8BCADC143C0D}"/>
              </a:ext>
            </a:extLst>
          </p:cNvPr>
          <p:cNvSpPr>
            <a:spLocks noGrp="1"/>
          </p:cNvSpPr>
          <p:nvPr>
            <p:ph sz="half" idx="1"/>
          </p:nvPr>
        </p:nvSpPr>
        <p:spPr>
          <a:xfrm>
            <a:off x="661984" y="1258030"/>
            <a:ext cx="10484337" cy="832624"/>
          </a:xfrm>
        </p:spPr>
        <p:txBody>
          <a:bodyPr>
            <a:normAutofit/>
          </a:bodyPr>
          <a:lstStyle/>
          <a:p>
            <a:pPr marL="446088" indent="-357188">
              <a:lnSpc>
                <a:spcPct val="100000"/>
              </a:lnSpc>
              <a:spcBef>
                <a:spcPts val="1200"/>
              </a:spcBef>
              <a:buNone/>
            </a:pPr>
            <a:r>
              <a:rPr lang="en-US" altLang="zh-TW" sz="2400" b="1" dirty="0">
                <a:solidFill>
                  <a:sysClr val="windowText" lastClr="000000"/>
                </a:solidFill>
                <a:latin typeface="微軟正黑體" panose="020B0604030504040204" pitchFamily="34" charset="-120"/>
                <a:ea typeface="微軟正黑體" panose="020B0604030504040204" pitchFamily="34" charset="-120"/>
              </a:rPr>
              <a:t>4.	</a:t>
            </a:r>
            <a:r>
              <a:rPr lang="zh-TW" altLang="en-US" sz="2400" b="1" dirty="0">
                <a:solidFill>
                  <a:sysClr val="windowText" lastClr="000000"/>
                </a:solidFill>
                <a:latin typeface="微軟正黑體" panose="020B0604030504040204" pitchFamily="34" charset="-120"/>
                <a:ea typeface="微軟正黑體" panose="020B0604030504040204" pitchFamily="34" charset="-120"/>
              </a:rPr>
              <a:t>另外可</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至導師輔導績效評核表中看填答原始數據，評核結果若顯示未達成，可點選顯示資料查看</a:t>
            </a:r>
            <a:r>
              <a:rPr lang="en-US" altLang="zh-TW" sz="2400" b="1" dirty="0">
                <a:solidFill>
                  <a:sysClr val="windowText" lastClr="000000"/>
                </a:solidFill>
                <a:latin typeface="微軟正黑體" panose="020B0604030504040204" pitchFamily="34" charset="-120"/>
                <a:ea typeface="微軟正黑體" panose="020B0604030504040204" pitchFamily="34" charset="-120"/>
              </a:rPr>
              <a:t>(</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如下圖</a:t>
            </a:r>
            <a:r>
              <a:rPr lang="en-US" altLang="zh-TW" sz="2400" b="1" dirty="0">
                <a:solidFill>
                  <a:sysClr val="windowText" lastClr="000000"/>
                </a:solidFill>
                <a:latin typeface="微軟正黑體" panose="020B0604030504040204" pitchFamily="34" charset="-120"/>
                <a:ea typeface="微軟正黑體" panose="020B0604030504040204" pitchFamily="34" charset="-120"/>
              </a:rPr>
              <a:t>)</a:t>
            </a:r>
            <a:r>
              <a:rPr lang="zh-TW" altLang="zh-TW" sz="2400" b="1" dirty="0">
                <a:solidFill>
                  <a:sysClr val="windowText" lastClr="000000"/>
                </a:solidFill>
                <a:latin typeface="微軟正黑體" panose="020B0604030504040204" pitchFamily="34" charset="-120"/>
                <a:ea typeface="微軟正黑體" panose="020B0604030504040204" pitchFamily="34" charset="-120"/>
              </a:rPr>
              <a:t>。</a:t>
            </a:r>
            <a:endParaRPr lang="zh-TW" altLang="en-US" sz="2400" b="1" dirty="0">
              <a:solidFill>
                <a:sysClr val="windowText" lastClr="000000"/>
              </a:solidFill>
              <a:latin typeface="微軟正黑體" panose="020B0604030504040204" pitchFamily="34" charset="-120"/>
              <a:ea typeface="微軟正黑體" panose="020B0604030504040204" pitchFamily="34" charset="-120"/>
            </a:endParaRPr>
          </a:p>
        </p:txBody>
      </p:sp>
      <p:pic>
        <p:nvPicPr>
          <p:cNvPr id="9" name="內容版面配置區 8">
            <a:extLst>
              <a:ext uri="{FF2B5EF4-FFF2-40B4-BE49-F238E27FC236}">
                <a16:creationId xmlns="" xmlns:a16="http://schemas.microsoft.com/office/drawing/2014/main" id="{843F826E-6156-4E60-A84C-F5249D63EA2F}"/>
              </a:ext>
            </a:extLst>
          </p:cNvPr>
          <p:cNvPicPr>
            <a:picLocks noGrp="1"/>
          </p:cNvPicPr>
          <p:nvPr>
            <p:ph sz="half" idx="2"/>
          </p:nvPr>
        </p:nvPicPr>
        <p:blipFill rotWithShape="1">
          <a:blip r:embed="rId2">
            <a:extLst>
              <a:ext uri="{28A0092B-C50C-407E-A947-70E740481C1C}">
                <a14:useLocalDpi xmlns:a14="http://schemas.microsoft.com/office/drawing/2010/main" val="0"/>
              </a:ext>
            </a:extLst>
          </a:blip>
          <a:srcRect b="5596"/>
          <a:stretch/>
        </p:blipFill>
        <p:spPr>
          <a:xfrm>
            <a:off x="885094" y="2306748"/>
            <a:ext cx="10484337" cy="4182069"/>
          </a:xfrm>
          <a:prstGeom prst="rect">
            <a:avLst/>
          </a:prstGeom>
          <a:ln w="6350">
            <a:solidFill>
              <a:schemeClr val="tx1"/>
            </a:solidFill>
          </a:ln>
        </p:spPr>
      </p:pic>
    </p:spTree>
    <p:extLst>
      <p:ext uri="{BB962C8B-B14F-4D97-AF65-F5344CB8AC3E}">
        <p14:creationId xmlns:p14="http://schemas.microsoft.com/office/powerpoint/2010/main" val="33450729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417188" y="1041938"/>
            <a:ext cx="5061142" cy="500321"/>
          </a:xfrm>
        </p:spPr>
        <p:txBody>
          <a:bodyPr>
            <a:normAutofit/>
          </a:bodyPr>
          <a:lstStyle/>
          <a:p>
            <a:r>
              <a:rPr lang="zh-TW" altLang="en-US" sz="2400" b="1" dirty="0">
                <a:solidFill>
                  <a:sysClr val="windowText" lastClr="000000"/>
                </a:solidFill>
                <a:latin typeface="微軟正黑體" panose="020B0604030504040204" pitchFamily="34" charset="-120"/>
                <a:ea typeface="微軟正黑體" panose="020B0604030504040204" pitchFamily="34" charset="-120"/>
              </a:rPr>
              <a:t>教師資訊系統／導師專區</a:t>
            </a:r>
            <a:endParaRPr lang="zh-TW" altLang="en-US" sz="1138" b="1" dirty="0">
              <a:solidFill>
                <a:sysClr val="windowText" lastClr="000000"/>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 xmlns:a16="http://schemas.microsoft.com/office/drawing/2014/main" id="{609AF9D6-BF0F-413B-95B7-43E56E4DD0D5}"/>
              </a:ext>
            </a:extLst>
          </p:cNvPr>
          <p:cNvPicPr>
            <a:picLocks noChangeAspect="1"/>
          </p:cNvPicPr>
          <p:nvPr/>
        </p:nvPicPr>
        <p:blipFill rotWithShape="1">
          <a:blip r:embed="rId2">
            <a:extLst>
              <a:ext uri="{28A0092B-C50C-407E-A947-70E740481C1C}">
                <a14:useLocalDpi xmlns:a14="http://schemas.microsoft.com/office/drawing/2010/main" val="0"/>
              </a:ext>
            </a:extLst>
          </a:blip>
          <a:srcRect r="4903" b="11067"/>
          <a:stretch/>
        </p:blipFill>
        <p:spPr>
          <a:xfrm>
            <a:off x="717594" y="2684614"/>
            <a:ext cx="10756814" cy="3879013"/>
          </a:xfrm>
          <a:prstGeom prst="rect">
            <a:avLst/>
          </a:prstGeom>
          <a:ln w="9525">
            <a:solidFill>
              <a:schemeClr val="tx1"/>
            </a:solidFill>
          </a:ln>
        </p:spPr>
      </p:pic>
      <p:sp>
        <p:nvSpPr>
          <p:cNvPr id="7" name="標題 3">
            <a:extLst>
              <a:ext uri="{FF2B5EF4-FFF2-40B4-BE49-F238E27FC236}">
                <a16:creationId xmlns="" xmlns:a16="http://schemas.microsoft.com/office/drawing/2014/main" id="{E1942071-9AE7-41C2-A2D0-BFC0301C8FD8}"/>
              </a:ext>
            </a:extLst>
          </p:cNvPr>
          <p:cNvSpPr txBox="1">
            <a:spLocks/>
          </p:cNvSpPr>
          <p:nvPr/>
        </p:nvSpPr>
        <p:spPr>
          <a:xfrm>
            <a:off x="838201" y="1"/>
            <a:ext cx="10515600" cy="832625"/>
          </a:xfrm>
          <a:prstGeom prst="rect">
            <a:avLst/>
          </a:prstGeom>
        </p:spPr>
        <p:txBody>
          <a:bodyPr vert="horz" lIns="91440" tIns="45720" rIns="91440" bIns="45720" rtlCol="0" anchor="ctr">
            <a:normAutofit/>
          </a:bodyPr>
          <a:lstStyle>
            <a:lvl1pPr algn="ctr" defTabSz="742950">
              <a:lnSpc>
                <a:spcPct val="100000"/>
              </a:lnSpc>
              <a:spcBef>
                <a:spcPct val="0"/>
              </a:spcBef>
              <a:buNone/>
              <a:defRPr sz="3200" b="1" i="0">
                <a:solidFill>
                  <a:sysClr val="windowText" lastClr="000000"/>
                </a:solidFill>
                <a:effectLst/>
                <a:latin typeface="微軟正黑體" panose="020B0604030504040204" pitchFamily="34" charset="-120"/>
                <a:ea typeface="微軟正黑體" panose="020B0604030504040204" pitchFamily="34" charset="-120"/>
                <a:cs typeface="+mj-cs"/>
              </a:defRPr>
            </a:lvl1pPr>
          </a:lstStyle>
          <a:p>
            <a:r>
              <a:rPr lang="zh-TW" altLang="en-US" dirty="0"/>
              <a:t>導師如何查詢學生填答狀況</a:t>
            </a:r>
            <a:r>
              <a:rPr lang="en-US" altLang="zh-TW" dirty="0"/>
              <a:t>(</a:t>
            </a:r>
            <a:r>
              <a:rPr lang="zh-TW" altLang="en-US" dirty="0"/>
              <a:t>三</a:t>
            </a:r>
            <a:r>
              <a:rPr lang="en-US" altLang="zh-TW" dirty="0"/>
              <a:t>)</a:t>
            </a:r>
            <a:endParaRPr lang="zh-TW" altLang="en-US" dirty="0"/>
          </a:p>
        </p:txBody>
      </p:sp>
      <p:sp>
        <p:nvSpPr>
          <p:cNvPr id="13" name="矩形 12">
            <a:extLst>
              <a:ext uri="{FF2B5EF4-FFF2-40B4-BE49-F238E27FC236}">
                <a16:creationId xmlns="" xmlns:a16="http://schemas.microsoft.com/office/drawing/2014/main" id="{9DD0C820-4330-43ED-B5FC-DCBB2D5560B9}"/>
              </a:ext>
            </a:extLst>
          </p:cNvPr>
          <p:cNvSpPr/>
          <p:nvPr/>
        </p:nvSpPr>
        <p:spPr>
          <a:xfrm>
            <a:off x="3417188" y="1539449"/>
            <a:ext cx="6650241" cy="1015663"/>
          </a:xfrm>
          <a:prstGeom prst="rect">
            <a:avLst/>
          </a:prstGeom>
        </p:spPr>
        <p:txBody>
          <a:bodyPr wrap="square">
            <a:spAutoFit/>
          </a:bodyPr>
          <a:lstStyle/>
          <a:p>
            <a:pPr marL="285750" indent="-285750">
              <a:buFont typeface="Wingdings" panose="05000000000000000000" pitchFamily="2" charset="2"/>
              <a:buChar char="Ø"/>
            </a:pPr>
            <a:r>
              <a:rPr lang="zh-TW" altLang="en-US" sz="2000" b="1" dirty="0">
                <a:solidFill>
                  <a:sysClr val="windowText" lastClr="000000"/>
                </a:solidFill>
                <a:latin typeface="微軟正黑體" panose="020B0604030504040204" pitchFamily="34" charset="-120"/>
                <a:ea typeface="微軟正黑體" panose="020B0604030504040204" pitchFamily="34" charset="-120"/>
              </a:rPr>
              <a:t>透過職業興趣探索及共通職能診斷雷達圖</a:t>
            </a: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2000" b="1" dirty="0">
                <a:solidFill>
                  <a:sysClr val="windowText" lastClr="000000"/>
                </a:solidFill>
                <a:latin typeface="微軟正黑體" panose="020B0604030504040204" pitchFamily="34" charset="-120"/>
                <a:ea typeface="微軟正黑體" panose="020B0604030504040204" pitchFamily="34" charset="-120"/>
              </a:rPr>
              <a:t>查看學生職業興趣及共通職能的診斷分數</a:t>
            </a: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2000" b="1" dirty="0">
                <a:solidFill>
                  <a:sysClr val="windowText" lastClr="000000"/>
                </a:solidFill>
                <a:latin typeface="微軟正黑體" panose="020B0604030504040204" pitchFamily="34" charset="-120"/>
                <a:ea typeface="微軟正黑體" panose="020B0604030504040204" pitchFamily="34" charset="-120"/>
              </a:rPr>
              <a:t>作為</a:t>
            </a:r>
            <a:r>
              <a:rPr lang="zh-TW" altLang="en-US" sz="2000" b="1" dirty="0">
                <a:solidFill>
                  <a:srgbClr val="C00000"/>
                </a:solidFill>
                <a:latin typeface="微軟正黑體" panose="020B0604030504040204" pitchFamily="34" charset="-120"/>
                <a:ea typeface="微軟正黑體" panose="020B0604030504040204" pitchFamily="34" charset="-120"/>
              </a:rPr>
              <a:t>職涯輔導</a:t>
            </a:r>
            <a:r>
              <a:rPr lang="zh-TW" altLang="en-US" sz="2000" b="1" dirty="0">
                <a:solidFill>
                  <a:sysClr val="windowText" lastClr="000000"/>
                </a:solidFill>
                <a:latin typeface="微軟正黑體" panose="020B0604030504040204" pitchFamily="34" charset="-120"/>
                <a:ea typeface="微軟正黑體" panose="020B0604030504040204" pitchFamily="34" charset="-120"/>
              </a:rPr>
              <a:t>及</a:t>
            </a:r>
            <a:r>
              <a:rPr lang="zh-TW" altLang="en-US" sz="2000" b="1" dirty="0">
                <a:solidFill>
                  <a:srgbClr val="C00000"/>
                </a:solidFill>
                <a:latin typeface="微軟正黑體" panose="020B0604030504040204" pitchFamily="34" charset="-120"/>
                <a:ea typeface="微軟正黑體" panose="020B0604030504040204" pitchFamily="34" charset="-120"/>
              </a:rPr>
              <a:t>選課輔導</a:t>
            </a:r>
            <a:r>
              <a:rPr lang="zh-TW" altLang="en-US" sz="2000" b="1" dirty="0">
                <a:solidFill>
                  <a:sysClr val="windowText" lastClr="000000"/>
                </a:solidFill>
                <a:latin typeface="微軟正黑體" panose="020B0604030504040204" pitchFamily="34" charset="-120"/>
                <a:ea typeface="微軟正黑體" panose="020B0604030504040204" pitchFamily="34" charset="-120"/>
              </a:rPr>
              <a:t>參考</a:t>
            </a:r>
          </a:p>
        </p:txBody>
      </p:sp>
    </p:spTree>
    <p:extLst>
      <p:ext uri="{BB962C8B-B14F-4D97-AF65-F5344CB8AC3E}">
        <p14:creationId xmlns:p14="http://schemas.microsoft.com/office/powerpoint/2010/main" val="38302848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C3728384-985D-4080-9242-C10C35D63F01}"/>
              </a:ext>
            </a:extLst>
          </p:cNvPr>
          <p:cNvSpPr>
            <a:spLocks noGrp="1"/>
          </p:cNvSpPr>
          <p:nvPr>
            <p:ph type="title"/>
          </p:nvPr>
        </p:nvSpPr>
        <p:spPr>
          <a:xfrm>
            <a:off x="838201" y="0"/>
            <a:ext cx="10515600" cy="828000"/>
          </a:xfrm>
        </p:spPr>
        <p:txBody>
          <a:bodyPr>
            <a:normAutofit/>
          </a:bodyPr>
          <a:lstStyle/>
          <a:p>
            <a:pPr algn="ctr">
              <a:lnSpc>
                <a:spcPct val="100000"/>
              </a:lnSpc>
            </a:pPr>
            <a:r>
              <a:rPr lang="zh-TW" altLang="en-US" sz="3600" b="1" dirty="0">
                <a:solidFill>
                  <a:sysClr val="windowText" lastClr="000000"/>
                </a:solidFill>
                <a:latin typeface="微軟正黑體" panose="020B0604030504040204" pitchFamily="34" charset="-120"/>
                <a:ea typeface="微軟正黑體" panose="020B0604030504040204" pitchFamily="34" charset="-120"/>
              </a:rPr>
              <a:t>職涯活動服務</a:t>
            </a:r>
          </a:p>
        </p:txBody>
      </p:sp>
      <p:sp>
        <p:nvSpPr>
          <p:cNvPr id="3" name="文字版面配置區 2">
            <a:extLst>
              <a:ext uri="{FF2B5EF4-FFF2-40B4-BE49-F238E27FC236}">
                <a16:creationId xmlns="" xmlns:a16="http://schemas.microsoft.com/office/drawing/2014/main" id="{B6C736EF-C6C9-48BE-8C57-197CCF49D356}"/>
              </a:ext>
            </a:extLst>
          </p:cNvPr>
          <p:cNvSpPr>
            <a:spLocks noGrp="1"/>
          </p:cNvSpPr>
          <p:nvPr>
            <p:ph type="body" idx="1"/>
          </p:nvPr>
        </p:nvSpPr>
        <p:spPr>
          <a:xfrm>
            <a:off x="868996" y="1535043"/>
            <a:ext cx="4116858" cy="510778"/>
          </a:xfrm>
          <a:prstGeom prst="roundRect">
            <a:avLst/>
          </a:prstGeom>
          <a:solidFill>
            <a:schemeClr val="bg2">
              <a:lumMod val="50000"/>
            </a:schemeClr>
          </a:solidFill>
        </p:spPr>
        <p:txBody>
          <a:bodyPr wrap="square">
            <a:spAutoFit/>
          </a:bodyPr>
          <a:lstStyle/>
          <a:p>
            <a:pPr algn="ctr" defTabSz="914400">
              <a:lnSpc>
                <a:spcPct val="100000"/>
              </a:lnSpc>
              <a:spcBef>
                <a:spcPts val="0"/>
              </a:spcBef>
            </a:pPr>
            <a:r>
              <a:rPr lang="zh-TW" altLang="en-US" sz="2400" dirty="0">
                <a:solidFill>
                  <a:schemeClr val="bg1"/>
                </a:solidFill>
                <a:latin typeface="微軟正黑體" panose="020B0604030504040204" pitchFamily="34" charset="-120"/>
                <a:ea typeface="微軟正黑體" panose="020B0604030504040204" pitchFamily="34" charset="-120"/>
              </a:rPr>
              <a:t>一對一個別諮詢活動</a:t>
            </a:r>
          </a:p>
        </p:txBody>
      </p:sp>
      <p:sp>
        <p:nvSpPr>
          <p:cNvPr id="4" name="內容版面配置區 3">
            <a:extLst>
              <a:ext uri="{FF2B5EF4-FFF2-40B4-BE49-F238E27FC236}">
                <a16:creationId xmlns="" xmlns:a16="http://schemas.microsoft.com/office/drawing/2014/main" id="{1CCF7C67-B8EF-44E7-8F59-FE6E485783CC}"/>
              </a:ext>
            </a:extLst>
          </p:cNvPr>
          <p:cNvSpPr>
            <a:spLocks noGrp="1"/>
          </p:cNvSpPr>
          <p:nvPr>
            <p:ph sz="half" idx="2"/>
          </p:nvPr>
        </p:nvSpPr>
        <p:spPr>
          <a:xfrm>
            <a:off x="460701" y="2279623"/>
            <a:ext cx="4933446" cy="4120738"/>
          </a:xfrm>
        </p:spPr>
        <p:txBody>
          <a:bodyPr>
            <a:normAutofit/>
          </a:bodyPr>
          <a:lstStyle/>
          <a:p>
            <a:pPr marL="265113" indent="-265113" algn="just">
              <a:lnSpc>
                <a:spcPct val="100000"/>
              </a:lnSpc>
              <a:spcBef>
                <a:spcPts val="1200"/>
              </a:spcBef>
              <a:buFont typeface="Wingdings" panose="05000000000000000000" pitchFamily="2" charset="2"/>
              <a:buChar char="u"/>
            </a:pPr>
            <a:r>
              <a:rPr lang="zh-TW" altLang="en-US" sz="2000" b="1" dirty="0">
                <a:solidFill>
                  <a:sysClr val="windowText" lastClr="000000"/>
                </a:solidFill>
                <a:latin typeface="微軟正黑體" panose="020B0604030504040204" pitchFamily="34" charset="-120"/>
                <a:ea typeface="微軟正黑體" panose="020B0604030504040204" pitchFamily="34" charset="-120"/>
              </a:rPr>
              <a:t>採取與學生進行一對一單獨職涯諮詢，針對職涯規劃、履歷健診及面試技巧指導，提供專業諮詢服務，協助學生探索職涯興趣、本身優勢與職涯方向，順利與職場接軌。</a:t>
            </a:r>
          </a:p>
          <a:p>
            <a:pPr marL="265113" indent="-265113" algn="just">
              <a:lnSpc>
                <a:spcPct val="100000"/>
              </a:lnSpc>
              <a:spcBef>
                <a:spcPts val="1200"/>
              </a:spcBef>
              <a:buFont typeface="Wingdings" panose="05000000000000000000" pitchFamily="2" charset="2"/>
              <a:buChar char="u"/>
            </a:pPr>
            <a:r>
              <a:rPr lang="zh-TW" altLang="en-US" sz="2000" b="1" dirty="0">
                <a:solidFill>
                  <a:sysClr val="windowText" lastClr="000000"/>
                </a:solidFill>
                <a:latin typeface="微軟正黑體" panose="020B0604030504040204" pitchFamily="34" charset="-120"/>
                <a:ea typeface="微軟正黑體" panose="020B0604030504040204" pitchFamily="34" charset="-120"/>
              </a:rPr>
              <a:t>透過導師轉介生職涯個案或學生主動報名，</a:t>
            </a:r>
            <a:r>
              <a:rPr lang="zh-TW" altLang="en-US" sz="2000" b="1" dirty="0">
                <a:solidFill>
                  <a:srgbClr val="C00000"/>
                </a:solidFill>
                <a:latin typeface="微軟正黑體" panose="020B0604030504040204" pitchFamily="34" charset="-120"/>
                <a:ea typeface="微軟正黑體" panose="020B0604030504040204" pitchFamily="34" charset="-120"/>
              </a:rPr>
              <a:t>由學務處職涯組媒合具專業證照之職涯老師</a:t>
            </a:r>
            <a:r>
              <a:rPr lang="zh-TW" altLang="en-US" sz="2000" b="1" dirty="0">
                <a:solidFill>
                  <a:sysClr val="windowText" lastClr="000000"/>
                </a:solidFill>
                <a:latin typeface="微軟正黑體" panose="020B0604030504040204" pitchFamily="34" charset="-120"/>
                <a:ea typeface="微軟正黑體" panose="020B0604030504040204" pitchFamily="34" charset="-120"/>
              </a:rPr>
              <a:t>，每小時諮詢一位學生。</a:t>
            </a:r>
          </a:p>
        </p:txBody>
      </p:sp>
      <p:sp>
        <p:nvSpPr>
          <p:cNvPr id="5" name="文字版面配置區 4">
            <a:extLst>
              <a:ext uri="{FF2B5EF4-FFF2-40B4-BE49-F238E27FC236}">
                <a16:creationId xmlns="" xmlns:a16="http://schemas.microsoft.com/office/drawing/2014/main" id="{EFFA1CB1-A46B-403C-A554-1552321A9135}"/>
              </a:ext>
            </a:extLst>
          </p:cNvPr>
          <p:cNvSpPr>
            <a:spLocks noGrp="1"/>
          </p:cNvSpPr>
          <p:nvPr>
            <p:ph type="body" sz="quarter" idx="3"/>
          </p:nvPr>
        </p:nvSpPr>
        <p:spPr>
          <a:xfrm>
            <a:off x="6826674" y="1535043"/>
            <a:ext cx="3766624" cy="510778"/>
          </a:xfrm>
          <a:prstGeom prst="roundRect">
            <a:avLst/>
          </a:prstGeom>
          <a:solidFill>
            <a:schemeClr val="bg2">
              <a:lumMod val="50000"/>
            </a:schemeClr>
          </a:solidFill>
        </p:spPr>
        <p:txBody>
          <a:bodyPr wrap="square">
            <a:spAutoFit/>
          </a:bodyPr>
          <a:lstStyle/>
          <a:p>
            <a:pPr algn="ctr" defTabSz="914400">
              <a:lnSpc>
                <a:spcPct val="100000"/>
              </a:lnSpc>
              <a:spcBef>
                <a:spcPts val="0"/>
              </a:spcBef>
            </a:pPr>
            <a:r>
              <a:rPr lang="zh-TW" altLang="en-US" sz="2400" dirty="0">
                <a:solidFill>
                  <a:schemeClr val="bg1"/>
                </a:solidFill>
                <a:latin typeface="微軟正黑體" panose="020B0604030504040204" pitchFamily="34" charset="-120"/>
                <a:ea typeface="微軟正黑體" panose="020B0604030504040204" pitchFamily="34" charset="-120"/>
              </a:rPr>
              <a:t>職業適性測驗活動</a:t>
            </a:r>
          </a:p>
        </p:txBody>
      </p:sp>
      <p:sp>
        <p:nvSpPr>
          <p:cNvPr id="6" name="內容版面配置區 5">
            <a:extLst>
              <a:ext uri="{FF2B5EF4-FFF2-40B4-BE49-F238E27FC236}">
                <a16:creationId xmlns="" xmlns:a16="http://schemas.microsoft.com/office/drawing/2014/main" id="{1EC86DDB-82F2-462E-8F24-E0037A367D09}"/>
              </a:ext>
            </a:extLst>
          </p:cNvPr>
          <p:cNvSpPr>
            <a:spLocks noGrp="1"/>
          </p:cNvSpPr>
          <p:nvPr>
            <p:ph sz="quarter" idx="4"/>
          </p:nvPr>
        </p:nvSpPr>
        <p:spPr>
          <a:xfrm>
            <a:off x="5786319" y="2279623"/>
            <a:ext cx="5847334" cy="4120738"/>
          </a:xfrm>
        </p:spPr>
        <p:txBody>
          <a:bodyPr>
            <a:noAutofit/>
          </a:bodyPr>
          <a:lstStyle/>
          <a:p>
            <a:pPr marL="265113" indent="-265113" algn="just">
              <a:lnSpc>
                <a:spcPct val="100000"/>
              </a:lnSpc>
              <a:spcBef>
                <a:spcPts val="1200"/>
              </a:spcBef>
              <a:buFont typeface="Wingdings" panose="05000000000000000000" pitchFamily="2" charset="2"/>
              <a:buChar char="u"/>
            </a:pPr>
            <a:r>
              <a:rPr lang="zh-TW" altLang="zh-TW" sz="2000" b="1" dirty="0">
                <a:solidFill>
                  <a:sysClr val="windowText" lastClr="000000"/>
                </a:solidFill>
                <a:latin typeface="微軟正黑體" panose="020B0604030504040204" pitchFamily="34" charset="-120"/>
                <a:ea typeface="微軟正黑體" panose="020B0604030504040204" pitchFamily="34" charset="-120"/>
              </a:rPr>
              <a:t>本校與勞動部勞動力發展屬中彰投分署及台中市政府就業服務處有合作職業適性測驗</a:t>
            </a:r>
            <a:r>
              <a:rPr lang="en-US" altLang="zh-TW" sz="2000" b="1" dirty="0">
                <a:solidFill>
                  <a:sysClr val="windowText" lastClr="000000"/>
                </a:solidFill>
                <a:latin typeface="微軟正黑體" panose="020B0604030504040204" pitchFamily="34" charset="-120"/>
                <a:ea typeface="微軟正黑體" panose="020B0604030504040204" pitchFamily="34" charset="-120"/>
              </a:rPr>
              <a:t>(</a:t>
            </a:r>
            <a:r>
              <a:rPr lang="zh-TW" altLang="zh-TW" sz="2000" b="1" dirty="0">
                <a:solidFill>
                  <a:sysClr val="windowText" lastClr="000000"/>
                </a:solidFill>
                <a:latin typeface="微軟正黑體" panose="020B0604030504040204" pitchFamily="34" charset="-120"/>
                <a:ea typeface="微軟正黑體" panose="020B0604030504040204" pitchFamily="34" charset="-120"/>
              </a:rPr>
              <a:t>團體</a:t>
            </a:r>
            <a:r>
              <a:rPr lang="en-US" altLang="zh-TW" sz="2000" b="1" dirty="0">
                <a:solidFill>
                  <a:sysClr val="windowText" lastClr="000000"/>
                </a:solidFill>
                <a:latin typeface="微軟正黑體" panose="020B0604030504040204" pitchFamily="34" charset="-120"/>
                <a:ea typeface="微軟正黑體" panose="020B0604030504040204" pitchFamily="34" charset="-120"/>
              </a:rPr>
              <a:t>)</a:t>
            </a:r>
            <a:r>
              <a:rPr lang="zh-TW" altLang="zh-TW" sz="2000" b="1" dirty="0">
                <a:solidFill>
                  <a:sysClr val="windowText" lastClr="000000"/>
                </a:solidFill>
                <a:latin typeface="微軟正黑體" panose="020B0604030504040204" pitchFamily="34" charset="-120"/>
                <a:ea typeface="微軟正黑體" panose="020B0604030504040204" pitchFamily="34" charset="-120"/>
              </a:rPr>
              <a:t>諮詢解釋活動，</a:t>
            </a:r>
            <a:r>
              <a:rPr lang="zh-TW" altLang="zh-TW" sz="2000" b="1" dirty="0">
                <a:solidFill>
                  <a:srgbClr val="C00000"/>
                </a:solidFill>
                <a:latin typeface="微軟正黑體" panose="020B0604030504040204" pitchFamily="34" charset="-120"/>
                <a:ea typeface="微軟正黑體" panose="020B0604030504040204" pitchFamily="34" charset="-120"/>
              </a:rPr>
              <a:t>由具</a:t>
            </a:r>
            <a:r>
              <a:rPr lang="zh-TW" altLang="en-US" sz="2000" b="1" dirty="0">
                <a:solidFill>
                  <a:srgbClr val="C00000"/>
                </a:solidFill>
                <a:latin typeface="微軟正黑體" panose="020B0604030504040204" pitchFamily="34" charset="-120"/>
                <a:ea typeface="微軟正黑體" panose="020B0604030504040204" pitchFamily="34" charset="-120"/>
              </a:rPr>
              <a:t>相關</a:t>
            </a:r>
            <a:r>
              <a:rPr lang="zh-TW" altLang="zh-TW" sz="2000" b="1" dirty="0">
                <a:solidFill>
                  <a:srgbClr val="C00000"/>
                </a:solidFill>
                <a:latin typeface="微軟正黑體" panose="020B0604030504040204" pitchFamily="34" charset="-120"/>
                <a:ea typeface="微軟正黑體" panose="020B0604030504040204" pitchFamily="34" charset="-120"/>
              </a:rPr>
              <a:t>證照之職涯顧問，以集體解析講座方式</a:t>
            </a:r>
            <a:r>
              <a:rPr lang="zh-TW" altLang="zh-TW" sz="2000" b="1" dirty="0">
                <a:solidFill>
                  <a:sysClr val="windowText" lastClr="000000"/>
                </a:solidFill>
                <a:latin typeface="微軟正黑體" panose="020B0604030504040204" pitchFamily="34" charset="-120"/>
                <a:ea typeface="微軟正黑體" panose="020B0604030504040204" pitchFamily="34" charset="-120"/>
              </a:rPr>
              <a:t>，透由職業適性診斷測驗，幫助學生了解自己的性格、優缺點，與將從事相關行業須具備之職場性格及具備哪些職場核心能力，以利同學了解自我工作性向。</a:t>
            </a:r>
          </a:p>
          <a:p>
            <a:pPr marL="265113" indent="-265113" algn="just">
              <a:lnSpc>
                <a:spcPct val="100000"/>
              </a:lnSpc>
              <a:spcBef>
                <a:spcPts val="1200"/>
              </a:spcBef>
              <a:buFont typeface="Wingdings" panose="05000000000000000000" pitchFamily="2" charset="2"/>
              <a:buChar char="u"/>
            </a:pPr>
            <a:r>
              <a:rPr lang="zh-TW" altLang="zh-TW" sz="2000" b="1" dirty="0">
                <a:solidFill>
                  <a:srgbClr val="C00000"/>
                </a:solidFill>
                <a:latin typeface="微軟正黑體" panose="020B0604030504040204" pitchFamily="34" charset="-120"/>
                <a:ea typeface="微軟正黑體" panose="020B0604030504040204" pitchFamily="34" charset="-120"/>
              </a:rPr>
              <a:t>有意以團體方式，帶領導生或是課堂學生的老師，可以跟</a:t>
            </a:r>
            <a:r>
              <a:rPr lang="zh-TW" altLang="en-US" sz="2000" b="1" dirty="0">
                <a:solidFill>
                  <a:srgbClr val="C00000"/>
                </a:solidFill>
                <a:latin typeface="微軟正黑體" panose="020B0604030504040204" pitchFamily="34" charset="-120"/>
                <a:ea typeface="微軟正黑體" panose="020B0604030504040204" pitchFamily="34" charset="-120"/>
              </a:rPr>
              <a:t>本組</a:t>
            </a:r>
            <a:r>
              <a:rPr lang="zh-TW" altLang="zh-TW" sz="2000" b="1" dirty="0">
                <a:solidFill>
                  <a:srgbClr val="C00000"/>
                </a:solidFill>
                <a:latin typeface="微軟正黑體" panose="020B0604030504040204" pitchFamily="34" charset="-120"/>
                <a:ea typeface="微軟正黑體" panose="020B0604030504040204" pitchFamily="34" charset="-120"/>
              </a:rPr>
              <a:t>聯繫</a:t>
            </a:r>
            <a:r>
              <a:rPr lang="zh-TW" altLang="zh-TW" sz="2000" b="1" dirty="0">
                <a:solidFill>
                  <a:sysClr val="windowText" lastClr="000000"/>
                </a:solidFill>
                <a:latin typeface="微軟正黑體" panose="020B0604030504040204" pitchFamily="34" charset="-120"/>
                <a:ea typeface="微軟正黑體" panose="020B0604030504040204" pitchFamily="34" charset="-120"/>
              </a:rPr>
              <a:t>，本組會協助活動辦理事宜，活動時間為</a:t>
            </a:r>
            <a:r>
              <a:rPr lang="en-US" altLang="zh-TW" sz="2000" b="1" dirty="0">
                <a:solidFill>
                  <a:sysClr val="windowText" lastClr="000000"/>
                </a:solidFill>
                <a:latin typeface="微軟正黑體" panose="020B0604030504040204" pitchFamily="34" charset="-120"/>
                <a:ea typeface="微軟正黑體" panose="020B0604030504040204" pitchFamily="34" charset="-120"/>
              </a:rPr>
              <a:t>2</a:t>
            </a:r>
            <a:r>
              <a:rPr lang="zh-TW" altLang="zh-TW" sz="2000" b="1" dirty="0">
                <a:solidFill>
                  <a:sysClr val="windowText" lastClr="000000"/>
                </a:solidFill>
                <a:latin typeface="微軟正黑體" panose="020B0604030504040204" pitchFamily="34" charset="-120"/>
                <a:ea typeface="微軟正黑體" panose="020B0604030504040204" pitchFamily="34" charset="-120"/>
              </a:rPr>
              <a:t>小時，到本年度</a:t>
            </a:r>
            <a:r>
              <a:rPr lang="en-US" altLang="zh-TW" sz="2000" b="1" dirty="0">
                <a:solidFill>
                  <a:sysClr val="windowText" lastClr="000000"/>
                </a:solidFill>
                <a:latin typeface="微軟正黑體" panose="020B0604030504040204" pitchFamily="34" charset="-120"/>
                <a:ea typeface="微軟正黑體" panose="020B0604030504040204" pitchFamily="34" charset="-120"/>
              </a:rPr>
              <a:t>11</a:t>
            </a:r>
            <a:r>
              <a:rPr lang="zh-TW" altLang="zh-TW" sz="2000" b="1" dirty="0">
                <a:solidFill>
                  <a:sysClr val="windowText" lastClr="000000"/>
                </a:solidFill>
                <a:latin typeface="微軟正黑體" panose="020B0604030504040204" pitchFamily="34" charset="-120"/>
                <a:ea typeface="微軟正黑體" panose="020B0604030504040204" pitchFamily="34" charset="-120"/>
              </a:rPr>
              <a:t>月為止。</a:t>
            </a:r>
          </a:p>
        </p:txBody>
      </p:sp>
    </p:spTree>
    <p:extLst>
      <p:ext uri="{BB962C8B-B14F-4D97-AF65-F5344CB8AC3E}">
        <p14:creationId xmlns:p14="http://schemas.microsoft.com/office/powerpoint/2010/main" val="17806364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314832" y="1388533"/>
            <a:ext cx="6675182" cy="5038700"/>
          </a:xfrm>
        </p:spPr>
        <p:txBody>
          <a:bodyPr/>
          <a:lstStyle/>
          <a:p>
            <a:pPr algn="l"/>
            <a:r>
              <a:rPr lang="zh-TW" altLang="en-US" sz="5000" b="1" dirty="0" smtClean="0">
                <a:solidFill>
                  <a:srgbClr val="002060"/>
                </a:solidFill>
              </a:rPr>
              <a:t>一、主席</a:t>
            </a:r>
            <a:r>
              <a:rPr lang="zh-TW" altLang="en-US" sz="5000" b="1" dirty="0">
                <a:solidFill>
                  <a:srgbClr val="002060"/>
                </a:solidFill>
              </a:rPr>
              <a:t>致詞</a:t>
            </a:r>
            <a:r>
              <a:rPr lang="en-US" altLang="zh-TW" sz="5000" b="1" dirty="0">
                <a:solidFill>
                  <a:srgbClr val="002060"/>
                </a:solidFill>
              </a:rPr>
              <a:t/>
            </a:r>
            <a:br>
              <a:rPr lang="en-US" altLang="zh-TW" sz="5000" b="1" dirty="0">
                <a:solidFill>
                  <a:srgbClr val="002060"/>
                </a:solidFill>
              </a:rPr>
            </a:br>
            <a:r>
              <a:rPr lang="zh-TW" altLang="en-US" sz="5000" b="1" dirty="0" smtClean="0">
                <a:solidFill>
                  <a:srgbClr val="002060"/>
                </a:solidFill>
              </a:rPr>
              <a:t>二、講師介紹</a:t>
            </a:r>
            <a:r>
              <a:rPr lang="en-US" altLang="zh-TW" sz="5000" b="1" dirty="0" smtClean="0">
                <a:solidFill>
                  <a:srgbClr val="002060"/>
                </a:solidFill>
              </a:rPr>
              <a:t/>
            </a:r>
            <a:br>
              <a:rPr lang="en-US" altLang="zh-TW" sz="5000" b="1" dirty="0" smtClean="0">
                <a:solidFill>
                  <a:srgbClr val="002060"/>
                </a:solidFill>
              </a:rPr>
            </a:br>
            <a:r>
              <a:rPr lang="zh-TW" altLang="en-US" sz="5000" b="1" dirty="0">
                <a:solidFill>
                  <a:srgbClr val="002060"/>
                </a:solidFill>
              </a:rPr>
              <a:t>三</a:t>
            </a:r>
            <a:r>
              <a:rPr lang="zh-TW" altLang="en-US" sz="5000" b="1" dirty="0" smtClean="0">
                <a:solidFill>
                  <a:srgbClr val="002060"/>
                </a:solidFill>
              </a:rPr>
              <a:t>、頒贈感謝狀</a:t>
            </a:r>
            <a:r>
              <a:rPr lang="en-US" altLang="zh-TW" sz="5000" b="1" dirty="0" smtClean="0">
                <a:solidFill>
                  <a:srgbClr val="002060"/>
                </a:solidFill>
              </a:rPr>
              <a:t/>
            </a:r>
            <a:br>
              <a:rPr lang="en-US" altLang="zh-TW" sz="5000" b="1" dirty="0" smtClean="0">
                <a:solidFill>
                  <a:srgbClr val="002060"/>
                </a:solidFill>
              </a:rPr>
            </a:br>
            <a:r>
              <a:rPr lang="zh-TW" altLang="en-US" sz="5000" b="1" dirty="0">
                <a:solidFill>
                  <a:srgbClr val="002060"/>
                </a:solidFill>
              </a:rPr>
              <a:t>四</a:t>
            </a:r>
            <a:r>
              <a:rPr lang="zh-TW" altLang="en-US" sz="5000" b="1" dirty="0" smtClean="0">
                <a:solidFill>
                  <a:srgbClr val="002060"/>
                </a:solidFill>
              </a:rPr>
              <a:t>、大合照</a:t>
            </a:r>
            <a:r>
              <a:rPr lang="en-US" altLang="zh-TW" sz="5000" b="1" dirty="0" smtClean="0">
                <a:solidFill>
                  <a:srgbClr val="002060"/>
                </a:solidFill>
              </a:rPr>
              <a:t/>
            </a:r>
            <a:br>
              <a:rPr lang="en-US" altLang="zh-TW" sz="5000" b="1" dirty="0" smtClean="0">
                <a:solidFill>
                  <a:srgbClr val="002060"/>
                </a:solidFill>
              </a:rPr>
            </a:br>
            <a:r>
              <a:rPr lang="zh-TW" altLang="en-US" sz="5000" b="1" dirty="0" smtClean="0">
                <a:solidFill>
                  <a:srgbClr val="002060"/>
                </a:solidFill>
              </a:rPr>
              <a:t>五、業務報告</a:t>
            </a:r>
            <a:r>
              <a:rPr lang="en-US" altLang="zh-TW" sz="5000" b="1" dirty="0">
                <a:solidFill>
                  <a:srgbClr val="002060"/>
                </a:solidFill>
              </a:rPr>
              <a:t/>
            </a:r>
            <a:br>
              <a:rPr lang="en-US" altLang="zh-TW" sz="5000" b="1" dirty="0">
                <a:solidFill>
                  <a:srgbClr val="002060"/>
                </a:solidFill>
              </a:rPr>
            </a:br>
            <a:r>
              <a:rPr lang="zh-TW" altLang="en-US" sz="5000" b="1" dirty="0" smtClean="0">
                <a:solidFill>
                  <a:srgbClr val="002060"/>
                </a:solidFill>
              </a:rPr>
              <a:t>六、專題</a:t>
            </a:r>
            <a:endParaRPr lang="zh-TW" altLang="en-US" sz="5000" b="1" dirty="0">
              <a:solidFill>
                <a:srgbClr val="002060"/>
              </a:solidFill>
            </a:endParaRPr>
          </a:p>
        </p:txBody>
      </p:sp>
      <p:sp>
        <p:nvSpPr>
          <p:cNvPr id="3" name="副標題 2"/>
          <p:cNvSpPr>
            <a:spLocks noGrp="1"/>
          </p:cNvSpPr>
          <p:nvPr>
            <p:ph type="subTitle" idx="1"/>
          </p:nvPr>
        </p:nvSpPr>
        <p:spPr>
          <a:xfrm>
            <a:off x="2052944" y="361346"/>
            <a:ext cx="7766936" cy="1096899"/>
          </a:xfrm>
        </p:spPr>
        <p:txBody>
          <a:bodyPr>
            <a:noAutofit/>
          </a:bodyPr>
          <a:lstStyle/>
          <a:p>
            <a:pPr algn="ctr"/>
            <a:r>
              <a:rPr lang="zh-TW" altLang="en-US" sz="6600" b="1" dirty="0">
                <a:solidFill>
                  <a:srgbClr val="002060"/>
                </a:solidFill>
              </a:rPr>
              <a:t>議程</a:t>
            </a:r>
            <a:endParaRPr lang="en-US" altLang="zh-TW" sz="6600" b="1" dirty="0">
              <a:solidFill>
                <a:srgbClr val="002060"/>
              </a:solidFill>
            </a:endParaRPr>
          </a:p>
        </p:txBody>
      </p:sp>
    </p:spTree>
    <p:extLst>
      <p:ext uri="{BB962C8B-B14F-4D97-AF65-F5344CB8AC3E}">
        <p14:creationId xmlns:p14="http://schemas.microsoft.com/office/powerpoint/2010/main" val="21432749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p:cNvSpPr txBox="1"/>
          <p:nvPr/>
        </p:nvSpPr>
        <p:spPr>
          <a:xfrm>
            <a:off x="778382" y="2304744"/>
            <a:ext cx="10726445" cy="1290952"/>
          </a:xfrm>
          <a:prstGeom prst="rect">
            <a:avLst/>
          </a:prstGeom>
        </p:spPr>
        <p:txBody>
          <a:bodyPr lIns="0" tIns="0" rIns="0" bIns="0" rtlCol="0" anchor="t">
            <a:spAutoFit/>
          </a:bodyPr>
          <a:lstStyle/>
          <a:p>
            <a:pPr algn="ctr">
              <a:lnSpc>
                <a:spcPts val="10079"/>
              </a:lnSpc>
              <a:spcBef>
                <a:spcPts val="7559"/>
              </a:spcBef>
            </a:pPr>
            <a:r>
              <a:rPr lang="zh-TW" altLang="en-US" sz="5900" b="1" spc="-72" dirty="0">
                <a:solidFill>
                  <a:srgbClr val="ED795F"/>
                </a:solidFill>
                <a:latin typeface="微軟正黑體" panose="020B0604030504040204" pitchFamily="34" charset="-120"/>
                <a:ea typeface="微軟正黑體" panose="020B0604030504040204" pitchFamily="34" charset="-120"/>
              </a:rPr>
              <a:t>學務處健康中心資源教室</a:t>
            </a:r>
            <a:endParaRPr lang="en-US" altLang="zh-TW" sz="5900" b="1" spc="-72" dirty="0">
              <a:solidFill>
                <a:srgbClr val="ED795F"/>
              </a:solidFill>
              <a:latin typeface="微軟正黑體" panose="020B0604030504040204" pitchFamily="34" charset="-120"/>
              <a:ea typeface="微軟正黑體" panose="020B0604030504040204" pitchFamily="34" charset="-120"/>
            </a:endParaRPr>
          </a:p>
        </p:txBody>
      </p:sp>
      <p:sp>
        <p:nvSpPr>
          <p:cNvPr id="4" name="TextBox 14"/>
          <p:cNvSpPr txBox="1"/>
          <p:nvPr/>
        </p:nvSpPr>
        <p:spPr>
          <a:xfrm>
            <a:off x="1900602" y="3867493"/>
            <a:ext cx="8357622" cy="294953"/>
          </a:xfrm>
          <a:prstGeom prst="rect">
            <a:avLst/>
          </a:prstGeom>
        </p:spPr>
        <p:txBody>
          <a:bodyPr lIns="0" tIns="0" rIns="0" bIns="0" rtlCol="0" anchor="t">
            <a:spAutoFit/>
          </a:bodyPr>
          <a:lstStyle/>
          <a:p>
            <a:pPr algn="ctr">
              <a:lnSpc>
                <a:spcPts val="2253"/>
              </a:lnSpc>
            </a:pPr>
            <a:r>
              <a:rPr lang="zh-TW" altLang="en-US" sz="4400" spc="91" dirty="0">
                <a:solidFill>
                  <a:srgbClr val="3D4E62"/>
                </a:solidFill>
                <a:latin typeface="微軟正黑體" panose="020B0604030504040204" pitchFamily="34" charset="-120"/>
                <a:ea typeface="微軟正黑體" panose="020B0604030504040204" pitchFamily="34" charset="-120"/>
              </a:rPr>
              <a:t>特殊教育學生服務宣導</a:t>
            </a:r>
            <a:endParaRPr lang="en-US" altLang="zh-TW" sz="4400" spc="91" dirty="0">
              <a:solidFill>
                <a:srgbClr val="3D4E6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8490364"/>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6197600" y="2977525"/>
            <a:ext cx="7790366" cy="832279"/>
          </a:xfrm>
          <a:prstGeom prst="rect">
            <a:avLst/>
          </a:prstGeom>
        </p:spPr>
        <p:txBody>
          <a:bodyPr lIns="0" tIns="0" rIns="0" bIns="0" rtlCol="0" anchor="t">
            <a:spAutoFit/>
          </a:bodyPr>
          <a:lstStyle/>
          <a:p>
            <a:pPr>
              <a:lnSpc>
                <a:spcPts val="2304"/>
              </a:lnSpc>
              <a:spcBef>
                <a:spcPts val="1728"/>
              </a:spcBef>
            </a:pPr>
            <a:r>
              <a:rPr lang="zh-TW" altLang="en-US" sz="2900" b="1" spc="-24" dirty="0">
                <a:solidFill>
                  <a:srgbClr val="62A0DC"/>
                </a:solidFill>
                <a:latin typeface="微軟正黑體" panose="020B0604030504040204" pitchFamily="34" charset="-120"/>
                <a:ea typeface="微軟正黑體" panose="020B0604030504040204" pitchFamily="34" charset="-120"/>
              </a:rPr>
              <a:t>校本部：關懷大樓</a:t>
            </a:r>
            <a:r>
              <a:rPr lang="en-US" altLang="zh-TW" sz="2900" b="1" spc="-24" dirty="0">
                <a:solidFill>
                  <a:srgbClr val="62A0DC"/>
                </a:solidFill>
                <a:latin typeface="微軟正黑體" panose="020B0604030504040204" pitchFamily="34" charset="-120"/>
                <a:ea typeface="微軟正黑體" panose="020B0604030504040204" pitchFamily="34" charset="-120"/>
              </a:rPr>
              <a:t>2</a:t>
            </a:r>
            <a:r>
              <a:rPr lang="zh-TW" altLang="en-US" sz="2900" b="1" spc="-24" dirty="0">
                <a:solidFill>
                  <a:srgbClr val="62A0DC"/>
                </a:solidFill>
                <a:latin typeface="微軟正黑體" panose="020B0604030504040204" pitchFamily="34" charset="-120"/>
                <a:ea typeface="微軟正黑體" panose="020B0604030504040204" pitchFamily="34" charset="-120"/>
              </a:rPr>
              <a:t>樓</a:t>
            </a:r>
            <a:r>
              <a:rPr lang="en-US" altLang="zh-TW" sz="2900" b="1" spc="-24" dirty="0">
                <a:solidFill>
                  <a:srgbClr val="62A0DC"/>
                </a:solidFill>
                <a:latin typeface="微軟正黑體" panose="020B0604030504040204" pitchFamily="34" charset="-120"/>
                <a:ea typeface="微軟正黑體" panose="020B0604030504040204" pitchFamily="34" charset="-120"/>
              </a:rPr>
              <a:t>(202</a:t>
            </a:r>
            <a:r>
              <a:rPr lang="zh-TW" altLang="en-US" sz="2900" b="1" spc="-24" dirty="0">
                <a:solidFill>
                  <a:srgbClr val="62A0DC"/>
                </a:solidFill>
                <a:latin typeface="微軟正黑體" panose="020B0604030504040204" pitchFamily="34" charset="-120"/>
                <a:ea typeface="微軟正黑體" panose="020B0604030504040204" pitchFamily="34" charset="-120"/>
              </a:rPr>
              <a:t>教室隔壁</a:t>
            </a:r>
            <a:r>
              <a:rPr lang="en-US" altLang="zh-TW" sz="2900" b="1" spc="-24" dirty="0">
                <a:solidFill>
                  <a:srgbClr val="62A0DC"/>
                </a:solidFill>
                <a:latin typeface="微軟正黑體" panose="020B0604030504040204" pitchFamily="34" charset="-120"/>
                <a:ea typeface="微軟正黑體" panose="020B0604030504040204" pitchFamily="34" charset="-120"/>
              </a:rPr>
              <a:t>)</a:t>
            </a:r>
          </a:p>
          <a:p>
            <a:pPr>
              <a:lnSpc>
                <a:spcPts val="2304"/>
              </a:lnSpc>
              <a:spcBef>
                <a:spcPts val="1728"/>
              </a:spcBef>
            </a:pPr>
            <a:r>
              <a:rPr lang="zh-TW" altLang="en-US" sz="2900" b="1" spc="-24" dirty="0">
                <a:solidFill>
                  <a:srgbClr val="62A0DC"/>
                </a:solidFill>
                <a:latin typeface="微軟正黑體" panose="020B0604030504040204" pitchFamily="34" charset="-120"/>
                <a:ea typeface="微軟正黑體" panose="020B0604030504040204" pitchFamily="34" charset="-120"/>
              </a:rPr>
              <a:t>英才校區：方伶亭旁民宅</a:t>
            </a:r>
            <a:endParaRPr lang="en-US" altLang="zh-TW" sz="2900" b="1" spc="-24" dirty="0">
              <a:solidFill>
                <a:srgbClr val="62A0DC"/>
              </a:solidFill>
              <a:latin typeface="微軟正黑體" panose="020B0604030504040204" pitchFamily="34" charset="-120"/>
              <a:ea typeface="微軟正黑體" panose="020B0604030504040204" pitchFamily="34" charset="-120"/>
            </a:endParaRPr>
          </a:p>
        </p:txBody>
      </p:sp>
      <p:sp>
        <p:nvSpPr>
          <p:cNvPr id="3" name="TextBox 9"/>
          <p:cNvSpPr txBox="1"/>
          <p:nvPr/>
        </p:nvSpPr>
        <p:spPr>
          <a:xfrm>
            <a:off x="6221029" y="3951500"/>
            <a:ext cx="5070248" cy="1077218"/>
          </a:xfrm>
          <a:prstGeom prst="rect">
            <a:avLst/>
          </a:prstGeom>
        </p:spPr>
        <p:txBody>
          <a:bodyPr wrap="square" lIns="0" tIns="0" rIns="0" bIns="0" rtlCol="0" anchor="t">
            <a:spAutoFit/>
          </a:bodyPr>
          <a:lstStyle/>
          <a:p>
            <a:pPr>
              <a:lnSpc>
                <a:spcPts val="2800"/>
              </a:lnSpc>
            </a:pPr>
            <a:r>
              <a:rPr lang="zh-TW" altLang="en-US" sz="2400" b="1" spc="19" dirty="0">
                <a:solidFill>
                  <a:srgbClr val="3D4E62"/>
                </a:solidFill>
                <a:latin typeface="微軟正黑體" panose="020B0604030504040204" pitchFamily="34" charset="-120"/>
                <a:ea typeface="微軟正黑體" panose="020B0604030504040204" pitchFamily="34" charset="-120"/>
              </a:rPr>
              <a:t>資源教室輔導老師：呂安雅、郭冠吟、羅沂婷</a:t>
            </a:r>
            <a:r>
              <a:rPr lang="en-US" altLang="zh-TW" sz="2400" b="1" spc="19" dirty="0">
                <a:solidFill>
                  <a:srgbClr val="3D4E62"/>
                </a:solidFill>
                <a:latin typeface="微軟正黑體" panose="020B0604030504040204" pitchFamily="34" charset="-120"/>
                <a:ea typeface="微軟正黑體" panose="020B0604030504040204" pitchFamily="34" charset="-120"/>
              </a:rPr>
              <a:t/>
            </a:r>
            <a:br>
              <a:rPr lang="en-US" altLang="zh-TW" sz="2400" b="1" spc="19" dirty="0">
                <a:solidFill>
                  <a:srgbClr val="3D4E62"/>
                </a:solidFill>
                <a:latin typeface="微軟正黑體" panose="020B0604030504040204" pitchFamily="34" charset="-120"/>
                <a:ea typeface="微軟正黑體" panose="020B0604030504040204" pitchFamily="34" charset="-120"/>
              </a:rPr>
            </a:br>
            <a:r>
              <a:rPr lang="zh-TW" altLang="en-US" sz="2400" b="1" spc="19" dirty="0">
                <a:solidFill>
                  <a:srgbClr val="3D4E62"/>
                </a:solidFill>
                <a:latin typeface="微軟正黑體" panose="020B0604030504040204" pitchFamily="34" charset="-120"/>
                <a:ea typeface="微軟正黑體" panose="020B0604030504040204" pitchFamily="34" charset="-120"/>
              </a:rPr>
              <a:t>連絡電話：分機</a:t>
            </a:r>
            <a:r>
              <a:rPr lang="en-US" altLang="zh-TW" sz="2400" b="1" spc="19" dirty="0">
                <a:solidFill>
                  <a:srgbClr val="3D4E62"/>
                </a:solidFill>
                <a:latin typeface="微軟正黑體" panose="020B0604030504040204" pitchFamily="34" charset="-120"/>
                <a:ea typeface="微軟正黑體" panose="020B0604030504040204" pitchFamily="34" charset="-120"/>
              </a:rPr>
              <a:t>1269</a:t>
            </a:r>
            <a:r>
              <a:rPr lang="zh-TW" altLang="en-US" sz="2400" b="1" spc="19" dirty="0">
                <a:solidFill>
                  <a:srgbClr val="3D4E62"/>
                </a:solidFill>
                <a:latin typeface="微軟正黑體" panose="020B0604030504040204" pitchFamily="34" charset="-120"/>
                <a:ea typeface="微軟正黑體" panose="020B0604030504040204" pitchFamily="34" charset="-120"/>
              </a:rPr>
              <a:t>、</a:t>
            </a:r>
            <a:r>
              <a:rPr lang="en-US" altLang="zh-TW" sz="2400" b="1" spc="19" dirty="0">
                <a:solidFill>
                  <a:srgbClr val="3D4E62"/>
                </a:solidFill>
                <a:latin typeface="微軟正黑體" panose="020B0604030504040204" pitchFamily="34" charset="-120"/>
                <a:ea typeface="微軟正黑體" panose="020B0604030504040204" pitchFamily="34" charset="-120"/>
              </a:rPr>
              <a:t>1268</a:t>
            </a:r>
            <a:r>
              <a:rPr lang="zh-TW" altLang="en-US" sz="2400" b="1" spc="19" dirty="0">
                <a:solidFill>
                  <a:srgbClr val="3D4E62"/>
                </a:solidFill>
                <a:latin typeface="微軟正黑體" panose="020B0604030504040204" pitchFamily="34" charset="-120"/>
                <a:ea typeface="微軟正黑體" panose="020B0604030504040204" pitchFamily="34" charset="-120"/>
              </a:rPr>
              <a:t>、</a:t>
            </a:r>
            <a:r>
              <a:rPr lang="en-US" altLang="zh-TW" sz="2400" b="1" spc="19" dirty="0">
                <a:solidFill>
                  <a:srgbClr val="3D4E62"/>
                </a:solidFill>
                <a:latin typeface="微軟正黑體" panose="020B0604030504040204" pitchFamily="34" charset="-120"/>
                <a:ea typeface="微軟正黑體" panose="020B0604030504040204" pitchFamily="34" charset="-120"/>
              </a:rPr>
              <a:t>1264</a:t>
            </a:r>
          </a:p>
        </p:txBody>
      </p:sp>
      <p:sp>
        <p:nvSpPr>
          <p:cNvPr id="4" name="TextBox 13"/>
          <p:cNvSpPr txBox="1"/>
          <p:nvPr/>
        </p:nvSpPr>
        <p:spPr>
          <a:xfrm>
            <a:off x="5943601" y="2297474"/>
            <a:ext cx="5876891" cy="294953"/>
          </a:xfrm>
          <a:prstGeom prst="rect">
            <a:avLst/>
          </a:prstGeom>
        </p:spPr>
        <p:txBody>
          <a:bodyPr lIns="0" tIns="0" rIns="0" bIns="0" rtlCol="0" anchor="t">
            <a:spAutoFit/>
          </a:bodyPr>
          <a:lstStyle/>
          <a:p>
            <a:pPr algn="ctr">
              <a:lnSpc>
                <a:spcPts val="2347"/>
              </a:lnSpc>
              <a:spcBef>
                <a:spcPct val="0"/>
              </a:spcBef>
            </a:pPr>
            <a:r>
              <a:rPr lang="zh-TW" altLang="en-US" sz="4000" b="1" spc="17" dirty="0">
                <a:solidFill>
                  <a:srgbClr val="2E3364"/>
                </a:solidFill>
                <a:latin typeface="微軟正黑體" panose="020B0604030504040204" pitchFamily="34" charset="-120"/>
                <a:ea typeface="微軟正黑體" panose="020B0604030504040204" pitchFamily="34" charset="-120"/>
                <a:hlinkClick r:id="rId2"/>
              </a:rPr>
              <a:t>健康中心資源教室</a:t>
            </a:r>
            <a:endParaRPr lang="en-US" sz="4000" b="1" spc="17" dirty="0">
              <a:solidFill>
                <a:srgbClr val="2E3364"/>
              </a:solidFill>
              <a:latin typeface="微軟正黑體" panose="020B0604030504040204" pitchFamily="34" charset="-120"/>
              <a:ea typeface="微軟正黑體" panose="020B0604030504040204" pitchFamily="34" charset="-120"/>
            </a:endParaRPr>
          </a:p>
        </p:txBody>
      </p:sp>
      <p:pic>
        <p:nvPicPr>
          <p:cNvPr id="8" name="Picture 7"/>
          <p:cNvPicPr>
            <a:picLocks noChangeAspect="1"/>
          </p:cNvPicPr>
          <p:nvPr/>
        </p:nvPicPr>
        <p:blipFill>
          <a:blip r:embed="rId3"/>
          <a:srcRect/>
          <a:stretch>
            <a:fillRect/>
          </a:stretch>
        </p:blipFill>
        <p:spPr>
          <a:xfrm>
            <a:off x="10546013" y="4795434"/>
            <a:ext cx="1647835" cy="1847929"/>
          </a:xfrm>
          <a:prstGeom prst="rect">
            <a:avLst/>
          </a:prstGeom>
        </p:spPr>
      </p:pic>
      <p:sp>
        <p:nvSpPr>
          <p:cNvPr id="9" name="文本框 3"/>
          <p:cNvSpPr txBox="1"/>
          <p:nvPr/>
        </p:nvSpPr>
        <p:spPr>
          <a:xfrm>
            <a:off x="1230812" y="1643315"/>
            <a:ext cx="4776599" cy="964367"/>
          </a:xfrm>
          <a:prstGeom prst="rect">
            <a:avLst/>
          </a:prstGeom>
          <a:solidFill>
            <a:srgbClr val="F9C5B8"/>
          </a:solidFill>
        </p:spPr>
        <p:txBody>
          <a:bodyPr wrap="square" lIns="60954" tIns="30477" rIns="60954" bIns="30477" rtlCol="0">
            <a:spAutoFit/>
            <a:scene3d>
              <a:camera prst="orthographicFront"/>
              <a:lightRig rig="threePt" dir="t"/>
            </a:scene3d>
            <a:sp3d contourW="12700"/>
          </a:bodyPr>
          <a:lstStyle/>
          <a:p>
            <a:pPr algn="ctr" defTabSz="304678">
              <a:defRPr/>
            </a:pPr>
            <a:r>
              <a:rPr lang="zh-TW" altLang="en-US" sz="2900" b="1" dirty="0">
                <a:solidFill>
                  <a:schemeClr val="tx2">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rPr>
              <a:t>發現有同學在學習上</a:t>
            </a:r>
            <a:r>
              <a:rPr lang="en-US" altLang="zh-TW" sz="2900" b="1" dirty="0">
                <a:solidFill>
                  <a:schemeClr val="tx2">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rPr>
              <a:t>(</a:t>
            </a:r>
            <a:r>
              <a:rPr lang="zh-TW" altLang="en-US" sz="2900" b="1" dirty="0">
                <a:solidFill>
                  <a:schemeClr val="tx2">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rPr>
              <a:t>因身心狀況、或感官限制</a:t>
            </a:r>
            <a:r>
              <a:rPr lang="en-US" altLang="zh-TW" sz="2900" b="1" dirty="0">
                <a:solidFill>
                  <a:schemeClr val="tx2">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rPr>
              <a:t>)</a:t>
            </a:r>
            <a:r>
              <a:rPr lang="zh-TW" altLang="en-US" sz="2900" b="1" dirty="0">
                <a:solidFill>
                  <a:schemeClr val="tx2">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rPr>
              <a:t>有困難</a:t>
            </a:r>
            <a:r>
              <a:rPr lang="en-US" altLang="zh-TW" sz="2900" b="1" dirty="0">
                <a:solidFill>
                  <a:schemeClr val="tx2">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rPr>
              <a:t>?</a:t>
            </a:r>
            <a:endParaRPr lang="zh-CN" altLang="en-US" sz="2900" b="1" dirty="0">
              <a:solidFill>
                <a:schemeClr val="tx2">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10" name="文本框 4"/>
          <p:cNvSpPr txBox="1"/>
          <p:nvPr/>
        </p:nvSpPr>
        <p:spPr>
          <a:xfrm>
            <a:off x="1229889" y="2741962"/>
            <a:ext cx="4855407" cy="2769989"/>
          </a:xfrm>
          <a:prstGeom prst="rect">
            <a:avLst/>
          </a:prstGeom>
          <a:noFill/>
        </p:spPr>
        <p:txBody>
          <a:bodyPr wrap="square" lIns="60954" tIns="30477" rIns="60954" bIns="30477" rtlCol="0">
            <a:spAutoFit/>
            <a:scene3d>
              <a:camera prst="orthographicFront"/>
              <a:lightRig rig="threePt" dir="t"/>
            </a:scene3d>
            <a:sp3d contourW="12700"/>
          </a:bodyPr>
          <a:lstStyle/>
          <a:p>
            <a:pPr lvl="0">
              <a:lnSpc>
                <a:spcPct val="150000"/>
              </a:lnSpc>
              <a:defRPr/>
            </a:pPr>
            <a:r>
              <a:rPr lang="en-US" altLang="zh-CN" sz="29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A:</a:t>
            </a:r>
            <a:r>
              <a:rPr lang="zh-TW" altLang="en-US" sz="29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確認學生有意願接受特殊教育服務，</a:t>
            </a:r>
            <a:r>
              <a:rPr lang="zh-TW" altLang="en-US" sz="2900" b="1" kern="0" dirty="0">
                <a:solidFill>
                  <a:prstClr val="black">
                    <a:lumMod val="95000"/>
                    <a:lumOff val="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rPr>
              <a:t>可以先到資源教室諮詢，協助評估後會再進行後續的處理。</a:t>
            </a:r>
            <a:endParaRPr lang="zh-CN" altLang="en-US" sz="29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5" name="文字方塊 4"/>
          <p:cNvSpPr txBox="1"/>
          <p:nvPr/>
        </p:nvSpPr>
        <p:spPr>
          <a:xfrm>
            <a:off x="2738394" y="5629501"/>
            <a:ext cx="7354389" cy="718145"/>
          </a:xfrm>
          <a:prstGeom prst="rect">
            <a:avLst/>
          </a:prstGeom>
        </p:spPr>
        <p:style>
          <a:lnRef idx="2">
            <a:schemeClr val="accent2"/>
          </a:lnRef>
          <a:fillRef idx="1">
            <a:schemeClr val="lt1"/>
          </a:fillRef>
          <a:effectRef idx="0">
            <a:schemeClr val="accent2"/>
          </a:effectRef>
          <a:fontRef idx="minor">
            <a:schemeClr val="dk1"/>
          </a:fontRef>
        </p:style>
        <p:txBody>
          <a:bodyPr wrap="square" lIns="60954" tIns="30477" rIns="60954" bIns="30477" rtlCol="0">
            <a:spAutoFit/>
          </a:bodyPr>
          <a:lstStyle/>
          <a:p>
            <a:r>
              <a:rPr lang="zh-TW" altLang="en-US" sz="2100" b="1" dirty="0">
                <a:latin typeface="微軟正黑體" panose="020B0604030504040204" pitchFamily="34" charset="-120"/>
                <a:ea typeface="微軟正黑體" panose="020B0604030504040204" pitchFamily="34" charset="-120"/>
              </a:rPr>
              <a:t>特教導師知能研習</a:t>
            </a:r>
            <a:r>
              <a:rPr lang="en-US" altLang="zh-TW" sz="2100" b="1" dirty="0">
                <a:latin typeface="微軟正黑體" panose="020B0604030504040204" pitchFamily="34" charset="-120"/>
                <a:ea typeface="微軟正黑體" panose="020B0604030504040204" pitchFamily="34" charset="-120"/>
              </a:rPr>
              <a:t>-11/20(</a:t>
            </a:r>
            <a:r>
              <a:rPr lang="zh-TW" altLang="en-US" sz="2100" b="1" dirty="0">
                <a:latin typeface="微軟正黑體" panose="020B0604030504040204" pitchFamily="34" charset="-120"/>
                <a:ea typeface="微軟正黑體" panose="020B0604030504040204" pitchFamily="34" charset="-120"/>
              </a:rPr>
              <a:t>一</a:t>
            </a:r>
            <a:r>
              <a:rPr lang="en-US" altLang="zh-TW" sz="2100" b="1" dirty="0">
                <a:latin typeface="微軟正黑體" panose="020B0604030504040204" pitchFamily="34" charset="-120"/>
                <a:ea typeface="微軟正黑體" panose="020B0604030504040204" pitchFamily="34" charset="-120"/>
              </a:rPr>
              <a:t>)10:10</a:t>
            </a:r>
            <a:r>
              <a:rPr lang="zh-TW" altLang="en-US" sz="2100" b="1" dirty="0">
                <a:latin typeface="微軟正黑體" panose="020B0604030504040204" pitchFamily="34" charset="-120"/>
                <a:ea typeface="微軟正黑體" panose="020B0604030504040204" pitchFamily="34" charset="-120"/>
              </a:rPr>
              <a:t> 卓越大樓史丹佛會議室，</a:t>
            </a:r>
            <a:r>
              <a:rPr lang="en-US" altLang="zh-TW" sz="2100" b="1" dirty="0">
                <a:latin typeface="微軟正黑體" panose="020B0604030504040204" pitchFamily="34" charset="-120"/>
                <a:ea typeface="微軟正黑體" panose="020B0604030504040204" pitchFamily="34" charset="-120"/>
              </a:rPr>
              <a:t/>
            </a:r>
            <a:br>
              <a:rPr lang="en-US" altLang="zh-TW" sz="2100" b="1" dirty="0">
                <a:latin typeface="微軟正黑體" panose="020B0604030504040204" pitchFamily="34" charset="-120"/>
                <a:ea typeface="微軟正黑體" panose="020B0604030504040204" pitchFamily="34" charset="-120"/>
              </a:rPr>
            </a:br>
            <a:r>
              <a:rPr lang="zh-TW" altLang="en-US" sz="2100" b="1" dirty="0">
                <a:latin typeface="微軟正黑體" panose="020B0604030504040204" pitchFamily="34" charset="-120"/>
                <a:ea typeface="微軟正黑體" panose="020B0604030504040204" pitchFamily="34" charset="-120"/>
              </a:rPr>
              <a:t>主題：正向行為支持取向的情緒行為障礙學生認識與輔導</a:t>
            </a:r>
          </a:p>
        </p:txBody>
      </p:sp>
      <p:sp>
        <p:nvSpPr>
          <p:cNvPr id="6" name="五角星形 5"/>
          <p:cNvSpPr/>
          <p:nvPr/>
        </p:nvSpPr>
        <p:spPr>
          <a:xfrm>
            <a:off x="2118238" y="5614295"/>
            <a:ext cx="597989" cy="675343"/>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zh-TW" altLang="en-US"/>
          </a:p>
        </p:txBody>
      </p:sp>
    </p:spTree>
    <p:extLst>
      <p:ext uri="{BB962C8B-B14F-4D97-AF65-F5344CB8AC3E}">
        <p14:creationId xmlns:p14="http://schemas.microsoft.com/office/powerpoint/2010/main" val="22593541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AAE9AACF-76DE-41EE-B819-234642BF9952}"/>
              </a:ext>
            </a:extLst>
          </p:cNvPr>
          <p:cNvGrpSpPr/>
          <p:nvPr/>
        </p:nvGrpSpPr>
        <p:grpSpPr>
          <a:xfrm>
            <a:off x="1606322" y="1647666"/>
            <a:ext cx="4489678" cy="862421"/>
            <a:chOff x="6934095" y="2333464"/>
            <a:chExt cx="4489678" cy="862421"/>
          </a:xfrm>
        </p:grpSpPr>
        <p:sp>
          <p:nvSpPr>
            <p:cNvPr id="4" name="燕尾形 44">
              <a:extLst>
                <a:ext uri="{FF2B5EF4-FFF2-40B4-BE49-F238E27FC236}">
                  <a16:creationId xmlns:a16="http://schemas.microsoft.com/office/drawing/2014/main" xmlns="" id="{493A0432-FC0B-44E5-B140-CBB207AD2895}"/>
                </a:ext>
              </a:extLst>
            </p:cNvPr>
            <p:cNvSpPr/>
            <p:nvPr/>
          </p:nvSpPr>
          <p:spPr>
            <a:xfrm rot="5400000">
              <a:off x="7041278" y="2430654"/>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000" b="1">
                <a:solidFill>
                  <a:prstClr val="black">
                    <a:lumMod val="65000"/>
                    <a:lumOff val="3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cxnSp>
          <p:nvCxnSpPr>
            <p:cNvPr id="5" name="直接连接符 13">
              <a:extLst>
                <a:ext uri="{FF2B5EF4-FFF2-40B4-BE49-F238E27FC236}">
                  <a16:creationId xmlns:a16="http://schemas.microsoft.com/office/drawing/2014/main" xmlns="" id="{16CFC076-28F4-49B7-90CE-DA78E0144F0D}"/>
                </a:ext>
              </a:extLst>
            </p:cNvPr>
            <p:cNvCxnSpPr/>
            <p:nvPr/>
          </p:nvCxnSpPr>
          <p:spPr>
            <a:xfrm>
              <a:off x="7499116" y="3107675"/>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xmlns="" id="{66BD8D99-281E-429C-8AC5-BCF312CFB0AF}"/>
                </a:ext>
              </a:extLst>
            </p:cNvPr>
            <p:cNvSpPr/>
            <p:nvPr/>
          </p:nvSpPr>
          <p:spPr>
            <a:xfrm>
              <a:off x="7677145" y="2333464"/>
              <a:ext cx="1434618" cy="471086"/>
            </a:xfrm>
            <a:prstGeom prst="rect">
              <a:avLst/>
            </a:prstGeom>
            <a:solidFill>
              <a:srgbClr val="C3E2D2"/>
            </a:solidFill>
          </p:spPr>
          <p:txBody>
            <a:bodyPr wrap="none" lIns="100772" tIns="50385" rIns="100772" bIns="50385">
              <a:spAutoFit/>
            </a:bodyPr>
            <a:lstStyle/>
            <a:p>
              <a:pPr defTabSz="914309">
                <a:defRPr/>
              </a:pPr>
              <a:r>
                <a:rPr lang="zh-TW" altLang="en-US" sz="2400" b="1" dirty="0">
                  <a:latin typeface="微軟正黑體" panose="020B0604030504040204" pitchFamily="34" charset="-120"/>
                  <a:ea typeface="微軟正黑體" panose="020B0604030504040204" pitchFamily="34" charset="-120"/>
                  <a:cs typeface="+mn-ea"/>
                  <a:sym typeface="Aa之云体" panose="02010600010101010101" pitchFamily="2" charset="-122"/>
                </a:rPr>
                <a:t>視覺障礙</a:t>
              </a:r>
              <a:endParaRPr lang="en-US" altLang="zh-CN" sz="2400" b="1" dirty="0">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13" name="PA-文本框 42">
              <a:extLst>
                <a:ext uri="{FF2B5EF4-FFF2-40B4-BE49-F238E27FC236}">
                  <a16:creationId xmlns:a16="http://schemas.microsoft.com/office/drawing/2014/main" xmlns="" id="{49D9AAFD-4453-4E08-A374-523969EAC136}"/>
                </a:ext>
              </a:extLst>
            </p:cNvPr>
            <p:cNvSpPr txBox="1"/>
            <p:nvPr>
              <p:custDataLst>
                <p:tags r:id="rId7"/>
              </p:custDataLst>
            </p:nvPr>
          </p:nvSpPr>
          <p:spPr>
            <a:xfrm>
              <a:off x="7597089" y="2734220"/>
              <a:ext cx="3826684" cy="46166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098">
                <a:lnSpc>
                  <a:spcPct val="150000"/>
                </a:lnSpc>
                <a:defRPr/>
              </a:pP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全盲、弱視、視線狹窄、眼睛病變等等。</a:t>
              </a:r>
              <a:endParaRPr lang="zh-CN"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grpSp>
        <p:nvGrpSpPr>
          <p:cNvPr id="17" name="组合 16">
            <a:extLst>
              <a:ext uri="{FF2B5EF4-FFF2-40B4-BE49-F238E27FC236}">
                <a16:creationId xmlns:a16="http://schemas.microsoft.com/office/drawing/2014/main" xmlns="" id="{4BE3B62D-F9F3-447C-8A73-B1D15B10AE82}"/>
              </a:ext>
            </a:extLst>
          </p:cNvPr>
          <p:cNvGrpSpPr/>
          <p:nvPr/>
        </p:nvGrpSpPr>
        <p:grpSpPr>
          <a:xfrm>
            <a:off x="1606323" y="2819056"/>
            <a:ext cx="4173533" cy="868889"/>
            <a:chOff x="6934095" y="3577870"/>
            <a:chExt cx="4173533" cy="987780"/>
          </a:xfrm>
        </p:grpSpPr>
        <p:sp>
          <p:nvSpPr>
            <p:cNvPr id="7" name="燕尾形 48">
              <a:extLst>
                <a:ext uri="{FF2B5EF4-FFF2-40B4-BE49-F238E27FC236}">
                  <a16:creationId xmlns:a16="http://schemas.microsoft.com/office/drawing/2014/main" xmlns="" id="{44DC92A2-1325-42C6-A5F9-54F3AB28EB38}"/>
                </a:ext>
              </a:extLst>
            </p:cNvPr>
            <p:cNvSpPr/>
            <p:nvPr/>
          </p:nvSpPr>
          <p:spPr>
            <a:xfrm rot="5400000">
              <a:off x="7041278" y="3798005"/>
              <a:ext cx="357279" cy="571645"/>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000" b="1" dirty="0">
                <a:solidFill>
                  <a:prstClr val="black">
                    <a:lumMod val="65000"/>
                    <a:lumOff val="3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cxnSp>
          <p:nvCxnSpPr>
            <p:cNvPr id="8" name="直接连接符 17">
              <a:extLst>
                <a:ext uri="{FF2B5EF4-FFF2-40B4-BE49-F238E27FC236}">
                  <a16:creationId xmlns:a16="http://schemas.microsoft.com/office/drawing/2014/main" xmlns="" id="{AC2D675A-F631-4BC5-9197-30BA429B8420}"/>
                </a:ext>
              </a:extLst>
            </p:cNvPr>
            <p:cNvCxnSpPr/>
            <p:nvPr/>
          </p:nvCxnSpPr>
          <p:spPr>
            <a:xfrm>
              <a:off x="7499116" y="4465333"/>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DAB79385-5AC9-49AD-A2E0-FFFB0F8BC52D}"/>
                </a:ext>
              </a:extLst>
            </p:cNvPr>
            <p:cNvSpPr/>
            <p:nvPr/>
          </p:nvSpPr>
          <p:spPr>
            <a:xfrm>
              <a:off x="7677145" y="3577870"/>
              <a:ext cx="1434618" cy="535545"/>
            </a:xfrm>
            <a:prstGeom prst="rect">
              <a:avLst/>
            </a:prstGeom>
            <a:solidFill>
              <a:srgbClr val="F9C5B8"/>
            </a:solidFill>
          </p:spPr>
          <p:txBody>
            <a:bodyPr wrap="none" lIns="100772" tIns="50385" rIns="100772" bIns="50385">
              <a:spAutoFit/>
            </a:bodyPr>
            <a:lstStyle/>
            <a:p>
              <a:pPr defTabSz="914309">
                <a:defRPr/>
              </a:pPr>
              <a:r>
                <a:rPr lang="zh-TW" altLang="en-US" sz="2400" b="1" dirty="0">
                  <a:latin typeface="微軟正黑體" panose="020B0604030504040204" pitchFamily="34" charset="-120"/>
                  <a:ea typeface="微軟正黑體" panose="020B0604030504040204" pitchFamily="34" charset="-120"/>
                  <a:cs typeface="+mn-ea"/>
                  <a:sym typeface="Aa之云体" panose="02010600010101010101" pitchFamily="2" charset="-122"/>
                </a:rPr>
                <a:t>肢體障礙</a:t>
              </a:r>
              <a:endParaRPr lang="en-US" altLang="zh-CN" sz="2400" b="1" dirty="0">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14" name="PA-文本框 42">
              <a:extLst>
                <a:ext uri="{FF2B5EF4-FFF2-40B4-BE49-F238E27FC236}">
                  <a16:creationId xmlns:a16="http://schemas.microsoft.com/office/drawing/2014/main" xmlns="" id="{44B3CC3C-8364-4A7D-923E-ACCD1422B169}"/>
                </a:ext>
              </a:extLst>
            </p:cNvPr>
            <p:cNvSpPr txBox="1"/>
            <p:nvPr>
              <p:custDataLst>
                <p:tags r:id="rId6"/>
              </p:custDataLst>
            </p:nvPr>
          </p:nvSpPr>
          <p:spPr>
            <a:xfrm>
              <a:off x="7597089" y="4040815"/>
              <a:ext cx="3303292" cy="52483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098">
                <a:lnSpc>
                  <a:spcPct val="150000"/>
                </a:lnSpc>
                <a:defRPr/>
              </a:pP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肌肉無力、關節變形等等。</a:t>
              </a:r>
              <a:endParaRPr lang="zh-CN"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sp>
        <p:nvSpPr>
          <p:cNvPr id="28" name="文本框 27">
            <a:extLst>
              <a:ext uri="{FF2B5EF4-FFF2-40B4-BE49-F238E27FC236}">
                <a16:creationId xmlns:a16="http://schemas.microsoft.com/office/drawing/2014/main" xmlns="" id="{4B396AD9-A37B-4A2D-972E-B1B0B6D4AD43}"/>
              </a:ext>
            </a:extLst>
          </p:cNvPr>
          <p:cNvSpPr txBox="1"/>
          <p:nvPr/>
        </p:nvSpPr>
        <p:spPr>
          <a:xfrm>
            <a:off x="3384868" y="617192"/>
            <a:ext cx="5669280" cy="677109"/>
          </a:xfrm>
          <a:prstGeom prst="rect">
            <a:avLst/>
          </a:prstGeom>
          <a:noFill/>
        </p:spPr>
        <p:txBody>
          <a:bodyPr wrap="square" lIns="60954" tIns="30477" rIns="60954" bIns="30477">
            <a:spAutoFit/>
          </a:bodyPr>
          <a:lstStyle/>
          <a:p>
            <a:pPr algn="ctr" defTabSz="913400">
              <a:defRPr/>
            </a:pPr>
            <a:r>
              <a:rPr lang="zh-TW" altLang="en-US" sz="4000" b="1" spc="267" dirty="0">
                <a:solidFill>
                  <a:schemeClr val="accent3">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rPr>
              <a:t>特教生的障礙類別</a:t>
            </a:r>
            <a:endParaRPr lang="zh-CN" altLang="en-US" sz="4000" b="1" spc="267" dirty="0">
              <a:solidFill>
                <a:schemeClr val="accent3">
                  <a:lumMod val="50000"/>
                </a:scheme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nvGrpSpPr>
          <p:cNvPr id="21" name="组合 1">
            <a:extLst>
              <a:ext uri="{FF2B5EF4-FFF2-40B4-BE49-F238E27FC236}">
                <a16:creationId xmlns:a16="http://schemas.microsoft.com/office/drawing/2014/main" xmlns="" id="{9132338C-9B2D-4EE9-ACA7-291CA4ECA4BE}"/>
              </a:ext>
            </a:extLst>
          </p:cNvPr>
          <p:cNvGrpSpPr/>
          <p:nvPr/>
        </p:nvGrpSpPr>
        <p:grpSpPr>
          <a:xfrm>
            <a:off x="1612065" y="3998296"/>
            <a:ext cx="4173533" cy="871565"/>
            <a:chOff x="6934095" y="2333464"/>
            <a:chExt cx="4173533" cy="871565"/>
          </a:xfrm>
        </p:grpSpPr>
        <p:sp>
          <p:nvSpPr>
            <p:cNvPr id="23" name="燕尾形 44">
              <a:extLst>
                <a:ext uri="{FF2B5EF4-FFF2-40B4-BE49-F238E27FC236}">
                  <a16:creationId xmlns:a16="http://schemas.microsoft.com/office/drawing/2014/main" xmlns="" id="{3C6AEA1D-E738-4CA4-AF7C-B2588D702BF5}"/>
                </a:ext>
              </a:extLst>
            </p:cNvPr>
            <p:cNvSpPr/>
            <p:nvPr/>
          </p:nvSpPr>
          <p:spPr>
            <a:xfrm rot="5400000">
              <a:off x="7041278" y="2430654"/>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000" b="1">
                <a:solidFill>
                  <a:prstClr val="black">
                    <a:lumMod val="65000"/>
                    <a:lumOff val="3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cxnSp>
          <p:nvCxnSpPr>
            <p:cNvPr id="24" name="直接连接符 13">
              <a:extLst>
                <a:ext uri="{FF2B5EF4-FFF2-40B4-BE49-F238E27FC236}">
                  <a16:creationId xmlns:a16="http://schemas.microsoft.com/office/drawing/2014/main" xmlns="" id="{CAA963E1-FD19-48A0-BDCF-50186FFB7C3E}"/>
                </a:ext>
              </a:extLst>
            </p:cNvPr>
            <p:cNvCxnSpPr/>
            <p:nvPr/>
          </p:nvCxnSpPr>
          <p:spPr>
            <a:xfrm>
              <a:off x="7499116" y="3107675"/>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xmlns="" id="{1E62F7F1-E188-401D-8B03-7B33BB88245D}"/>
                </a:ext>
              </a:extLst>
            </p:cNvPr>
            <p:cNvSpPr/>
            <p:nvPr/>
          </p:nvSpPr>
          <p:spPr>
            <a:xfrm>
              <a:off x="7677145" y="2333464"/>
              <a:ext cx="1434618" cy="471086"/>
            </a:xfrm>
            <a:prstGeom prst="rect">
              <a:avLst/>
            </a:prstGeom>
            <a:solidFill>
              <a:srgbClr val="C3E2D2"/>
            </a:solidFill>
          </p:spPr>
          <p:txBody>
            <a:bodyPr wrap="none" lIns="100772" tIns="50385" rIns="100772" bIns="50385">
              <a:spAutoFit/>
            </a:bodyPr>
            <a:lstStyle/>
            <a:p>
              <a:pPr defTabSz="914309">
                <a:defRPr/>
              </a:pPr>
              <a:r>
                <a:rPr lang="zh-TW" altLang="en-US" sz="2400" b="1" dirty="0">
                  <a:latin typeface="微軟正黑體" panose="020B0604030504040204" pitchFamily="34" charset="-120"/>
                  <a:ea typeface="微軟正黑體" panose="020B0604030504040204" pitchFamily="34" charset="-120"/>
                  <a:cs typeface="+mn-ea"/>
                  <a:sym typeface="Aa之云体" panose="02010600010101010101" pitchFamily="2" charset="-122"/>
                </a:rPr>
                <a:t>聽覺障礙</a:t>
              </a:r>
              <a:endParaRPr lang="en-US" altLang="zh-CN" sz="2400" b="1" dirty="0">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26" name="PA-文本框 42">
              <a:extLst>
                <a:ext uri="{FF2B5EF4-FFF2-40B4-BE49-F238E27FC236}">
                  <a16:creationId xmlns:a16="http://schemas.microsoft.com/office/drawing/2014/main" xmlns="" id="{9CDD22EA-B94C-4A4C-B2D8-BEF0842532AF}"/>
                </a:ext>
              </a:extLst>
            </p:cNvPr>
            <p:cNvSpPr txBox="1"/>
            <p:nvPr>
              <p:custDataLst>
                <p:tags r:id="rId5"/>
              </p:custDataLst>
            </p:nvPr>
          </p:nvSpPr>
          <p:spPr>
            <a:xfrm>
              <a:off x="7597089" y="2743364"/>
              <a:ext cx="3303292" cy="46166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098">
                <a:lnSpc>
                  <a:spcPct val="150000"/>
                </a:lnSpc>
                <a:defRPr/>
              </a:pP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聽力受損。</a:t>
              </a:r>
              <a:endParaRPr lang="zh-CN"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grpSp>
        <p:nvGrpSpPr>
          <p:cNvPr id="43" name="组合 1">
            <a:extLst>
              <a:ext uri="{FF2B5EF4-FFF2-40B4-BE49-F238E27FC236}">
                <a16:creationId xmlns:a16="http://schemas.microsoft.com/office/drawing/2014/main" xmlns="" id="{5D548679-3352-4B43-8E4C-066D9157C1EB}"/>
              </a:ext>
            </a:extLst>
          </p:cNvPr>
          <p:cNvGrpSpPr/>
          <p:nvPr/>
        </p:nvGrpSpPr>
        <p:grpSpPr>
          <a:xfrm>
            <a:off x="6495315" y="1647666"/>
            <a:ext cx="4173533" cy="862421"/>
            <a:chOff x="6934095" y="2333464"/>
            <a:chExt cx="4173533" cy="862421"/>
          </a:xfrm>
        </p:grpSpPr>
        <p:sp>
          <p:nvSpPr>
            <p:cNvPr id="44" name="燕尾形 44">
              <a:extLst>
                <a:ext uri="{FF2B5EF4-FFF2-40B4-BE49-F238E27FC236}">
                  <a16:creationId xmlns:a16="http://schemas.microsoft.com/office/drawing/2014/main" xmlns="" id="{9E157B66-232C-4FC5-8B87-4807B4446ECE}"/>
                </a:ext>
              </a:extLst>
            </p:cNvPr>
            <p:cNvSpPr/>
            <p:nvPr/>
          </p:nvSpPr>
          <p:spPr>
            <a:xfrm rot="5400000">
              <a:off x="7041278" y="2430654"/>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000" b="1">
                <a:solidFill>
                  <a:prstClr val="black">
                    <a:lumMod val="65000"/>
                    <a:lumOff val="3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cxnSp>
          <p:nvCxnSpPr>
            <p:cNvPr id="45" name="直接连接符 13">
              <a:extLst>
                <a:ext uri="{FF2B5EF4-FFF2-40B4-BE49-F238E27FC236}">
                  <a16:creationId xmlns:a16="http://schemas.microsoft.com/office/drawing/2014/main" xmlns="" id="{9B9ED7B1-0448-4C51-923A-453003023619}"/>
                </a:ext>
              </a:extLst>
            </p:cNvPr>
            <p:cNvCxnSpPr/>
            <p:nvPr/>
          </p:nvCxnSpPr>
          <p:spPr>
            <a:xfrm>
              <a:off x="7499116" y="3107675"/>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xmlns="" id="{24805EFD-E67B-4A65-B9EA-DEADC3741630}"/>
                </a:ext>
              </a:extLst>
            </p:cNvPr>
            <p:cNvSpPr/>
            <p:nvPr/>
          </p:nvSpPr>
          <p:spPr>
            <a:xfrm>
              <a:off x="7677145" y="2333464"/>
              <a:ext cx="1126842" cy="471086"/>
            </a:xfrm>
            <a:prstGeom prst="rect">
              <a:avLst/>
            </a:prstGeom>
            <a:solidFill>
              <a:srgbClr val="C3E2D2"/>
            </a:solidFill>
          </p:spPr>
          <p:txBody>
            <a:bodyPr wrap="none" lIns="100772" tIns="50385" rIns="100772" bIns="50385">
              <a:spAutoFit/>
            </a:bodyPr>
            <a:lstStyle/>
            <a:p>
              <a:pPr defTabSz="914309">
                <a:defRPr/>
              </a:pPr>
              <a:r>
                <a:rPr lang="zh-TW" altLang="en-US" sz="2400" b="1" dirty="0">
                  <a:latin typeface="微軟正黑體" panose="020B0604030504040204" pitchFamily="34" charset="-120"/>
                  <a:ea typeface="微軟正黑體" panose="020B0604030504040204" pitchFamily="34" charset="-120"/>
                  <a:cs typeface="+mn-ea"/>
                  <a:sym typeface="Aa之云体" panose="02010600010101010101" pitchFamily="2" charset="-122"/>
                </a:rPr>
                <a:t>自閉症</a:t>
              </a:r>
              <a:endParaRPr lang="en-US" altLang="zh-CN" sz="2400" b="1" dirty="0">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47" name="PA-文本框 42">
              <a:extLst>
                <a:ext uri="{FF2B5EF4-FFF2-40B4-BE49-F238E27FC236}">
                  <a16:creationId xmlns:a16="http://schemas.microsoft.com/office/drawing/2014/main" xmlns="" id="{D3EC1582-3D8B-4D28-A74A-BDBDDF37898C}"/>
                </a:ext>
              </a:extLst>
            </p:cNvPr>
            <p:cNvSpPr txBox="1"/>
            <p:nvPr>
              <p:custDataLst>
                <p:tags r:id="rId4"/>
              </p:custDataLst>
            </p:nvPr>
          </p:nvSpPr>
          <p:spPr>
            <a:xfrm>
              <a:off x="7597089" y="2734220"/>
              <a:ext cx="3303292" cy="46166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098">
                <a:lnSpc>
                  <a:spcPct val="150000"/>
                </a:lnSpc>
                <a:defRPr/>
              </a:pP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自閉症、亞斯伯格症等等。</a:t>
              </a:r>
              <a:endParaRPr lang="zh-CN"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grpSp>
        <p:nvGrpSpPr>
          <p:cNvPr id="48" name="组合 16">
            <a:extLst>
              <a:ext uri="{FF2B5EF4-FFF2-40B4-BE49-F238E27FC236}">
                <a16:creationId xmlns:a16="http://schemas.microsoft.com/office/drawing/2014/main" xmlns="" id="{4F69D551-22AC-4853-9693-F61C6F575106}"/>
              </a:ext>
            </a:extLst>
          </p:cNvPr>
          <p:cNvGrpSpPr/>
          <p:nvPr/>
        </p:nvGrpSpPr>
        <p:grpSpPr>
          <a:xfrm>
            <a:off x="6495315" y="2819059"/>
            <a:ext cx="4173533" cy="1247367"/>
            <a:chOff x="6934095" y="3577870"/>
            <a:chExt cx="4173533" cy="1418045"/>
          </a:xfrm>
        </p:grpSpPr>
        <p:sp>
          <p:nvSpPr>
            <p:cNvPr id="49" name="燕尾形 48">
              <a:extLst>
                <a:ext uri="{FF2B5EF4-FFF2-40B4-BE49-F238E27FC236}">
                  <a16:creationId xmlns:a16="http://schemas.microsoft.com/office/drawing/2014/main" xmlns="" id="{E2091DCF-A27D-4FE2-9A31-740E650A882C}"/>
                </a:ext>
              </a:extLst>
            </p:cNvPr>
            <p:cNvSpPr/>
            <p:nvPr/>
          </p:nvSpPr>
          <p:spPr>
            <a:xfrm rot="5400000">
              <a:off x="7041278" y="3798005"/>
              <a:ext cx="357279" cy="571645"/>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000" b="1" dirty="0">
                <a:solidFill>
                  <a:prstClr val="black">
                    <a:lumMod val="65000"/>
                    <a:lumOff val="3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cxnSp>
          <p:nvCxnSpPr>
            <p:cNvPr id="50" name="直接连接符 17">
              <a:extLst>
                <a:ext uri="{FF2B5EF4-FFF2-40B4-BE49-F238E27FC236}">
                  <a16:creationId xmlns:a16="http://schemas.microsoft.com/office/drawing/2014/main" xmlns="" id="{AC97F6D6-8673-4669-96A9-663FE4104606}"/>
                </a:ext>
              </a:extLst>
            </p:cNvPr>
            <p:cNvCxnSpPr/>
            <p:nvPr/>
          </p:nvCxnSpPr>
          <p:spPr>
            <a:xfrm>
              <a:off x="7499116" y="4465333"/>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xmlns="" id="{03F91855-381A-4D43-A400-E0DE391EC09F}"/>
                </a:ext>
              </a:extLst>
            </p:cNvPr>
            <p:cNvSpPr/>
            <p:nvPr/>
          </p:nvSpPr>
          <p:spPr>
            <a:xfrm>
              <a:off x="7677145" y="3577870"/>
              <a:ext cx="1434618" cy="535545"/>
            </a:xfrm>
            <a:prstGeom prst="rect">
              <a:avLst/>
            </a:prstGeom>
            <a:solidFill>
              <a:srgbClr val="F9C5B8"/>
            </a:solidFill>
          </p:spPr>
          <p:txBody>
            <a:bodyPr wrap="none" lIns="100772" tIns="50385" rIns="100772" bIns="50385">
              <a:spAutoFit/>
            </a:bodyPr>
            <a:lstStyle/>
            <a:p>
              <a:pPr defTabSz="914309">
                <a:defRPr/>
              </a:pPr>
              <a:r>
                <a:rPr lang="zh-TW" altLang="en-US" sz="2400" b="1" dirty="0">
                  <a:latin typeface="微軟正黑體" panose="020B0604030504040204" pitchFamily="34" charset="-120"/>
                  <a:ea typeface="微軟正黑體" panose="020B0604030504040204" pitchFamily="34" charset="-120"/>
                  <a:cs typeface="+mn-ea"/>
                  <a:sym typeface="Aa之云体" panose="02010600010101010101" pitchFamily="2" charset="-122"/>
                </a:rPr>
                <a:t>身體病弱</a:t>
              </a:r>
              <a:endParaRPr lang="en-US" altLang="zh-CN" sz="2400" b="1" dirty="0">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52" name="PA-文本框 42">
              <a:extLst>
                <a:ext uri="{FF2B5EF4-FFF2-40B4-BE49-F238E27FC236}">
                  <a16:creationId xmlns:a16="http://schemas.microsoft.com/office/drawing/2014/main" xmlns="" id="{D55E2F17-BD8B-4A52-A667-01AA2699B6FA}"/>
                </a:ext>
              </a:extLst>
            </p:cNvPr>
            <p:cNvSpPr txBox="1"/>
            <p:nvPr>
              <p:custDataLst>
                <p:tags r:id="rId3"/>
              </p:custDataLst>
            </p:nvPr>
          </p:nvSpPr>
          <p:spPr>
            <a:xfrm>
              <a:off x="7597089" y="4051212"/>
              <a:ext cx="3303292" cy="94470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098">
                <a:lnSpc>
                  <a:spcPct val="150000"/>
                </a:lnSpc>
                <a:defRPr/>
              </a:pP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面部腫瘤、癌症、</a:t>
              </a:r>
              <a:r>
                <a:rPr lang="zh-TW" altLang="en-US" sz="1600" b="1">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心臟疾病、特殊身體疾病影響其課業等等</a:t>
              </a: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a:t>
              </a:r>
              <a:endParaRPr lang="zh-CN"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grpSp>
        <p:nvGrpSpPr>
          <p:cNvPr id="53" name="组合 1">
            <a:extLst>
              <a:ext uri="{FF2B5EF4-FFF2-40B4-BE49-F238E27FC236}">
                <a16:creationId xmlns:a16="http://schemas.microsoft.com/office/drawing/2014/main" xmlns="" id="{07A5A303-0FBE-4340-ACF7-47901F892181}"/>
              </a:ext>
            </a:extLst>
          </p:cNvPr>
          <p:cNvGrpSpPr/>
          <p:nvPr/>
        </p:nvGrpSpPr>
        <p:grpSpPr>
          <a:xfrm>
            <a:off x="6501057" y="3998297"/>
            <a:ext cx="4173533" cy="871565"/>
            <a:chOff x="6934095" y="2333464"/>
            <a:chExt cx="4173533" cy="871565"/>
          </a:xfrm>
        </p:grpSpPr>
        <p:sp>
          <p:nvSpPr>
            <p:cNvPr id="54" name="燕尾形 44">
              <a:extLst>
                <a:ext uri="{FF2B5EF4-FFF2-40B4-BE49-F238E27FC236}">
                  <a16:creationId xmlns:a16="http://schemas.microsoft.com/office/drawing/2014/main" xmlns="" id="{CAB25BF6-C33B-4655-9A15-7EC51AF47E5C}"/>
                </a:ext>
              </a:extLst>
            </p:cNvPr>
            <p:cNvSpPr/>
            <p:nvPr/>
          </p:nvSpPr>
          <p:spPr>
            <a:xfrm rot="5400000">
              <a:off x="7041278" y="2430654"/>
              <a:ext cx="357279" cy="571645"/>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000" b="1">
                <a:solidFill>
                  <a:prstClr val="black">
                    <a:lumMod val="65000"/>
                    <a:lumOff val="3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cxnSp>
          <p:nvCxnSpPr>
            <p:cNvPr id="55" name="直接连接符 13">
              <a:extLst>
                <a:ext uri="{FF2B5EF4-FFF2-40B4-BE49-F238E27FC236}">
                  <a16:creationId xmlns:a16="http://schemas.microsoft.com/office/drawing/2014/main" xmlns="" id="{631050DC-AE89-41E9-A365-834EAF6B95CF}"/>
                </a:ext>
              </a:extLst>
            </p:cNvPr>
            <p:cNvCxnSpPr/>
            <p:nvPr/>
          </p:nvCxnSpPr>
          <p:spPr>
            <a:xfrm>
              <a:off x="7499116" y="3107675"/>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55">
              <a:extLst>
                <a:ext uri="{FF2B5EF4-FFF2-40B4-BE49-F238E27FC236}">
                  <a16:creationId xmlns:a16="http://schemas.microsoft.com/office/drawing/2014/main" xmlns="" id="{65077BC6-8603-4275-9D3C-0CCFD6F2C730}"/>
                </a:ext>
              </a:extLst>
            </p:cNvPr>
            <p:cNvSpPr/>
            <p:nvPr/>
          </p:nvSpPr>
          <p:spPr>
            <a:xfrm>
              <a:off x="7677145" y="2333464"/>
              <a:ext cx="2050172" cy="471086"/>
            </a:xfrm>
            <a:prstGeom prst="rect">
              <a:avLst/>
            </a:prstGeom>
            <a:solidFill>
              <a:srgbClr val="C3E2D2"/>
            </a:solidFill>
          </p:spPr>
          <p:txBody>
            <a:bodyPr wrap="none" lIns="100772" tIns="50385" rIns="100772" bIns="50385">
              <a:spAutoFit/>
            </a:bodyPr>
            <a:lstStyle/>
            <a:p>
              <a:pPr defTabSz="914309">
                <a:defRPr/>
              </a:pPr>
              <a:r>
                <a:rPr lang="zh-TW" altLang="en-US" sz="2400" b="1" dirty="0">
                  <a:latin typeface="微軟正黑體" panose="020B0604030504040204" pitchFamily="34" charset="-120"/>
                  <a:ea typeface="微軟正黑體" panose="020B0604030504040204" pitchFamily="34" charset="-120"/>
                  <a:cs typeface="+mn-ea"/>
                  <a:sym typeface="Aa之云体" panose="02010600010101010101" pitchFamily="2" charset="-122"/>
                </a:rPr>
                <a:t>情緒行為障礙</a:t>
              </a:r>
              <a:endParaRPr lang="en-US" altLang="zh-CN" sz="2400" b="1" dirty="0">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57" name="PA-文本框 42">
              <a:extLst>
                <a:ext uri="{FF2B5EF4-FFF2-40B4-BE49-F238E27FC236}">
                  <a16:creationId xmlns:a16="http://schemas.microsoft.com/office/drawing/2014/main" xmlns="" id="{8F80800A-2F7A-4E0F-ABF9-F7886A7FD876}"/>
                </a:ext>
              </a:extLst>
            </p:cNvPr>
            <p:cNvSpPr txBox="1"/>
            <p:nvPr>
              <p:custDataLst>
                <p:tags r:id="rId2"/>
              </p:custDataLst>
            </p:nvPr>
          </p:nvSpPr>
          <p:spPr>
            <a:xfrm>
              <a:off x="7597089" y="2743364"/>
              <a:ext cx="3303292" cy="46166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098">
                <a:lnSpc>
                  <a:spcPct val="150000"/>
                </a:lnSpc>
                <a:defRPr/>
              </a:pP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憂鬱症、躁鬱症、強迫症等等。</a:t>
              </a:r>
              <a:endParaRPr lang="zh-CN"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grpSp>
        <p:nvGrpSpPr>
          <p:cNvPr id="58" name="组合 16">
            <a:extLst>
              <a:ext uri="{FF2B5EF4-FFF2-40B4-BE49-F238E27FC236}">
                <a16:creationId xmlns:a16="http://schemas.microsoft.com/office/drawing/2014/main" xmlns="" id="{6CA3C455-4A5B-43AF-B495-378C42B0C82E}"/>
              </a:ext>
            </a:extLst>
          </p:cNvPr>
          <p:cNvGrpSpPr/>
          <p:nvPr/>
        </p:nvGrpSpPr>
        <p:grpSpPr>
          <a:xfrm>
            <a:off x="1606323" y="5173269"/>
            <a:ext cx="4173533" cy="878035"/>
            <a:chOff x="6934095" y="3577870"/>
            <a:chExt cx="4173533" cy="998177"/>
          </a:xfrm>
        </p:grpSpPr>
        <p:sp>
          <p:nvSpPr>
            <p:cNvPr id="59" name="燕尾形 48">
              <a:extLst>
                <a:ext uri="{FF2B5EF4-FFF2-40B4-BE49-F238E27FC236}">
                  <a16:creationId xmlns:a16="http://schemas.microsoft.com/office/drawing/2014/main" xmlns="" id="{0F1C5400-E8D8-4BD4-874E-0FBEF75C2059}"/>
                </a:ext>
              </a:extLst>
            </p:cNvPr>
            <p:cNvSpPr/>
            <p:nvPr/>
          </p:nvSpPr>
          <p:spPr>
            <a:xfrm rot="5400000">
              <a:off x="7041278" y="3798005"/>
              <a:ext cx="357279" cy="571645"/>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zh-CN" altLang="en-US" sz="1000" b="1" dirty="0">
                <a:solidFill>
                  <a:prstClr val="black">
                    <a:lumMod val="65000"/>
                    <a:lumOff val="35000"/>
                  </a:prstClr>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cxnSp>
          <p:nvCxnSpPr>
            <p:cNvPr id="60" name="直接连接符 17">
              <a:extLst>
                <a:ext uri="{FF2B5EF4-FFF2-40B4-BE49-F238E27FC236}">
                  <a16:creationId xmlns:a16="http://schemas.microsoft.com/office/drawing/2014/main" xmlns="" id="{1DF8598E-BAA0-45F2-84DE-D7AE6C99C469}"/>
                </a:ext>
              </a:extLst>
            </p:cNvPr>
            <p:cNvCxnSpPr/>
            <p:nvPr/>
          </p:nvCxnSpPr>
          <p:spPr>
            <a:xfrm>
              <a:off x="7499116" y="4465333"/>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矩形 60">
              <a:extLst>
                <a:ext uri="{FF2B5EF4-FFF2-40B4-BE49-F238E27FC236}">
                  <a16:creationId xmlns:a16="http://schemas.microsoft.com/office/drawing/2014/main" xmlns="" id="{D3490826-C06A-45C3-8A9F-6BE5A46D6A0F}"/>
                </a:ext>
              </a:extLst>
            </p:cNvPr>
            <p:cNvSpPr/>
            <p:nvPr/>
          </p:nvSpPr>
          <p:spPr>
            <a:xfrm>
              <a:off x="7677145" y="3577870"/>
              <a:ext cx="1434618" cy="535545"/>
            </a:xfrm>
            <a:prstGeom prst="rect">
              <a:avLst/>
            </a:prstGeom>
            <a:solidFill>
              <a:srgbClr val="F9C5B8"/>
            </a:solidFill>
          </p:spPr>
          <p:txBody>
            <a:bodyPr wrap="none" lIns="100772" tIns="50385" rIns="100772" bIns="50385">
              <a:spAutoFit/>
            </a:bodyPr>
            <a:lstStyle/>
            <a:p>
              <a:pPr defTabSz="914309">
                <a:defRPr/>
              </a:pPr>
              <a:r>
                <a:rPr lang="zh-TW" altLang="en-US" sz="2400" b="1" dirty="0">
                  <a:latin typeface="微軟正黑體" panose="020B0604030504040204" pitchFamily="34" charset="-120"/>
                  <a:ea typeface="微軟正黑體" panose="020B0604030504040204" pitchFamily="34" charset="-120"/>
                  <a:cs typeface="+mn-ea"/>
                  <a:sym typeface="Aa之云体" panose="02010600010101010101" pitchFamily="2" charset="-122"/>
                </a:rPr>
                <a:t>學習障礙</a:t>
              </a:r>
              <a:endParaRPr lang="en-US" altLang="zh-CN" sz="2400" b="1" dirty="0">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sp>
          <p:nvSpPr>
            <p:cNvPr id="62" name="PA-文本框 42">
              <a:extLst>
                <a:ext uri="{FF2B5EF4-FFF2-40B4-BE49-F238E27FC236}">
                  <a16:creationId xmlns:a16="http://schemas.microsoft.com/office/drawing/2014/main" xmlns="" id="{34D82B43-477B-4A29-A1F5-593E010C7624}"/>
                </a:ext>
              </a:extLst>
            </p:cNvPr>
            <p:cNvSpPr txBox="1"/>
            <p:nvPr>
              <p:custDataLst>
                <p:tags r:id="rId1"/>
              </p:custDataLst>
            </p:nvPr>
          </p:nvSpPr>
          <p:spPr>
            <a:xfrm>
              <a:off x="7597089" y="4051212"/>
              <a:ext cx="3303292" cy="524835"/>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098">
                <a:lnSpc>
                  <a:spcPct val="150000"/>
                </a:lnSpc>
                <a:defRPr/>
              </a:pPr>
              <a:r>
                <a:rPr lang="zh-TW"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rPr>
                <a:t>閱讀障礙、書寫障礙等等。</a:t>
              </a:r>
              <a:endParaRPr lang="zh-CN" altLang="en-US" sz="1600" b="1" dirty="0">
                <a:solidFill>
                  <a:prstClr val="black"/>
                </a:solidFill>
                <a:latin typeface="微軟正黑體" panose="020B0604030504040204" pitchFamily="34" charset="-120"/>
                <a:ea typeface="微軟正黑體" panose="020B0604030504040204" pitchFamily="34" charset="-120"/>
                <a:cs typeface="+mn-ea"/>
                <a:sym typeface="Aa之云体" panose="02010600010101010101" pitchFamily="2" charset="-122"/>
              </a:endParaRPr>
            </a:p>
          </p:txBody>
        </p:sp>
      </p:grpSp>
      <p:sp>
        <p:nvSpPr>
          <p:cNvPr id="19" name="文字方塊 18">
            <a:extLst>
              <a:ext uri="{FF2B5EF4-FFF2-40B4-BE49-F238E27FC236}">
                <a16:creationId xmlns:a16="http://schemas.microsoft.com/office/drawing/2014/main" xmlns="" id="{5CE2C2D3-37FC-4F46-897A-CCD2C15B6CA1}"/>
              </a:ext>
            </a:extLst>
          </p:cNvPr>
          <p:cNvSpPr txBox="1"/>
          <p:nvPr/>
        </p:nvSpPr>
        <p:spPr>
          <a:xfrm>
            <a:off x="6495314" y="4992467"/>
            <a:ext cx="4548468" cy="677109"/>
          </a:xfrm>
          <a:prstGeom prst="rect">
            <a:avLst/>
          </a:prstGeom>
          <a:noFill/>
        </p:spPr>
        <p:txBody>
          <a:bodyPr wrap="none" lIns="60954" tIns="30477" rIns="60954" bIns="30477" rtlCol="0">
            <a:spAutoFit/>
          </a:bodyPr>
          <a:lstStyle/>
          <a:p>
            <a:r>
              <a:rPr lang="zh-TW" altLang="en-US" sz="2000" b="1" dirty="0">
                <a:latin typeface="微軟正黑體" panose="020B0604030504040204" pitchFamily="34" charset="-120"/>
                <a:ea typeface="微軟正黑體" panose="020B0604030504040204" pitchFamily="34" charset="-120"/>
              </a:rPr>
              <a:t>其他</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智能障礙、腦性麻痺、語言障礙、</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         多重障礙、發展遲緩、其他障礙。</a:t>
            </a:r>
            <a:endParaRPr lang="en-US" altLang="zh-TW" sz="2000" b="1" dirty="0">
              <a:latin typeface="微軟正黑體" panose="020B0604030504040204" pitchFamily="34" charset="-120"/>
              <a:ea typeface="微軟正黑體" panose="020B0604030504040204" pitchFamily="34" charset="-120"/>
            </a:endParaRPr>
          </a:p>
        </p:txBody>
      </p:sp>
      <p:sp>
        <p:nvSpPr>
          <p:cNvPr id="64" name="文字方塊 63">
            <a:extLst>
              <a:ext uri="{FF2B5EF4-FFF2-40B4-BE49-F238E27FC236}">
                <a16:creationId xmlns:a16="http://schemas.microsoft.com/office/drawing/2014/main" xmlns="" id="{B90AF60B-26DC-4406-9D1D-4F4E650482F2}"/>
              </a:ext>
            </a:extLst>
          </p:cNvPr>
          <p:cNvSpPr txBox="1"/>
          <p:nvPr/>
        </p:nvSpPr>
        <p:spPr>
          <a:xfrm>
            <a:off x="7158308" y="5781631"/>
            <a:ext cx="3169885" cy="800219"/>
          </a:xfrm>
          <a:prstGeom prst="rect">
            <a:avLst/>
          </a:prstGeom>
          <a:solidFill>
            <a:schemeClr val="bg2">
              <a:lumMod val="90000"/>
            </a:schemeClr>
          </a:solidFill>
        </p:spPr>
        <p:txBody>
          <a:bodyPr wrap="none" lIns="60954" tIns="30477" rIns="60954" bIns="30477" rtlCol="0">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rPr>
              <a:t>*特教鑑定證明</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教育部</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*身心障礙手冊</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衛福部</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617296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984173" y="3114380"/>
            <a:ext cx="612810" cy="416818"/>
            <a:chOff x="0" y="0"/>
            <a:chExt cx="840224" cy="571500"/>
          </a:xfrm>
        </p:grpSpPr>
        <p:sp>
          <p:nvSpPr>
            <p:cNvPr id="3" name="Freeform 3"/>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EDC9E2"/>
            </a:solidFill>
          </p:spPr>
        </p:sp>
      </p:grpSp>
      <p:sp>
        <p:nvSpPr>
          <p:cNvPr id="4" name="Freeform 4"/>
          <p:cNvSpPr/>
          <p:nvPr/>
        </p:nvSpPr>
        <p:spPr>
          <a:xfrm rot="5400000">
            <a:off x="7063769" y="2512174"/>
            <a:ext cx="1688489" cy="2941313"/>
          </a:xfrm>
          <a:custGeom>
            <a:avLst/>
            <a:gdLst/>
            <a:ahLst/>
            <a:cxnLst/>
            <a:rect l="l" t="t" r="r" b="b"/>
            <a:pathLst>
              <a:path w="1801055" h="3137400">
                <a:moveTo>
                  <a:pt x="0" y="0"/>
                </a:moveTo>
                <a:lnTo>
                  <a:pt x="1801055" y="0"/>
                </a:lnTo>
                <a:lnTo>
                  <a:pt x="1801055" y="3137400"/>
                </a:lnTo>
                <a:lnTo>
                  <a:pt x="0" y="3137400"/>
                </a:lnTo>
                <a:lnTo>
                  <a:pt x="0" y="0"/>
                </a:lnTo>
                <a:close/>
              </a:path>
            </a:pathLst>
          </a:custGeom>
          <a:blipFill>
            <a:blip r:embed="rId2">
              <a:extLst>
                <a:ext uri="{96DAC541-7B7A-43D3-8B79-37D633B846F1}">
                  <asvg:svgBlip xmlns="" xmlns:asvg="http://schemas.microsoft.com/office/drawing/2016/SVG/main" r:embed="rId3"/>
                </a:ext>
              </a:extLst>
            </a:blip>
            <a:stretch>
              <a:fillRect l="-1201" r="-178121" b="-60348"/>
            </a:stretch>
          </a:blipFill>
        </p:spPr>
      </p:sp>
      <p:grpSp>
        <p:nvGrpSpPr>
          <p:cNvPr id="5" name="Group 5"/>
          <p:cNvGrpSpPr/>
          <p:nvPr/>
        </p:nvGrpSpPr>
        <p:grpSpPr>
          <a:xfrm>
            <a:off x="4692896" y="888617"/>
            <a:ext cx="612810" cy="416818"/>
            <a:chOff x="0" y="0"/>
            <a:chExt cx="840224" cy="571500"/>
          </a:xfrm>
        </p:grpSpPr>
        <p:sp>
          <p:nvSpPr>
            <p:cNvPr id="6" name="Freeform 6"/>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ACDEED"/>
            </a:solidFill>
          </p:spPr>
        </p:sp>
      </p:grpSp>
      <p:grpSp>
        <p:nvGrpSpPr>
          <p:cNvPr id="7" name="Group 7"/>
          <p:cNvGrpSpPr/>
          <p:nvPr/>
        </p:nvGrpSpPr>
        <p:grpSpPr>
          <a:xfrm>
            <a:off x="2679360" y="811930"/>
            <a:ext cx="2167666" cy="570193"/>
            <a:chOff x="0" y="0"/>
            <a:chExt cx="1544984" cy="406400"/>
          </a:xfrm>
        </p:grpSpPr>
        <p:sp>
          <p:nvSpPr>
            <p:cNvPr id="8" name="Freeform 8"/>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ACDEED"/>
            </a:solidFill>
          </p:spPr>
        </p:sp>
      </p:grpSp>
      <p:grpSp>
        <p:nvGrpSpPr>
          <p:cNvPr id="9" name="Group 9"/>
          <p:cNvGrpSpPr/>
          <p:nvPr/>
        </p:nvGrpSpPr>
        <p:grpSpPr>
          <a:xfrm>
            <a:off x="7197628" y="888617"/>
            <a:ext cx="612810" cy="416818"/>
            <a:chOff x="0" y="0"/>
            <a:chExt cx="840224" cy="571500"/>
          </a:xfrm>
        </p:grpSpPr>
        <p:sp>
          <p:nvSpPr>
            <p:cNvPr id="10" name="Freeform 10"/>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ACDEED"/>
            </a:solidFill>
          </p:spPr>
        </p:sp>
      </p:grpSp>
      <p:grpSp>
        <p:nvGrpSpPr>
          <p:cNvPr id="11" name="Group 11"/>
          <p:cNvGrpSpPr/>
          <p:nvPr/>
        </p:nvGrpSpPr>
        <p:grpSpPr>
          <a:xfrm>
            <a:off x="7530329" y="798554"/>
            <a:ext cx="2167666" cy="570193"/>
            <a:chOff x="0" y="0"/>
            <a:chExt cx="1544984" cy="406400"/>
          </a:xfrm>
        </p:grpSpPr>
        <p:sp>
          <p:nvSpPr>
            <p:cNvPr id="12" name="Freeform 12"/>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ACDEED"/>
            </a:solidFill>
          </p:spPr>
        </p:sp>
      </p:grpSp>
      <p:grpSp>
        <p:nvGrpSpPr>
          <p:cNvPr id="13" name="Group 13"/>
          <p:cNvGrpSpPr/>
          <p:nvPr/>
        </p:nvGrpSpPr>
        <p:grpSpPr>
          <a:xfrm>
            <a:off x="5127113" y="1640532"/>
            <a:ext cx="2167666" cy="570193"/>
            <a:chOff x="0" y="0"/>
            <a:chExt cx="1544984" cy="406400"/>
          </a:xfrm>
        </p:grpSpPr>
        <p:sp>
          <p:nvSpPr>
            <p:cNvPr id="14" name="Freeform 14"/>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A6A6A6"/>
            </a:solidFill>
          </p:spPr>
        </p:sp>
      </p:grpSp>
      <p:grpSp>
        <p:nvGrpSpPr>
          <p:cNvPr id="15" name="Group 15"/>
          <p:cNvGrpSpPr/>
          <p:nvPr/>
        </p:nvGrpSpPr>
        <p:grpSpPr>
          <a:xfrm>
            <a:off x="7092787" y="2454404"/>
            <a:ext cx="612810" cy="416818"/>
            <a:chOff x="0" y="0"/>
            <a:chExt cx="840224" cy="571500"/>
          </a:xfrm>
        </p:grpSpPr>
        <p:sp>
          <p:nvSpPr>
            <p:cNvPr id="16" name="Freeform 16"/>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FEF9C9"/>
            </a:solidFill>
          </p:spPr>
        </p:sp>
      </p:grpSp>
      <p:grpSp>
        <p:nvGrpSpPr>
          <p:cNvPr id="17" name="Group 17"/>
          <p:cNvGrpSpPr/>
          <p:nvPr/>
        </p:nvGrpSpPr>
        <p:grpSpPr>
          <a:xfrm>
            <a:off x="7557118" y="2369966"/>
            <a:ext cx="2167666" cy="570193"/>
            <a:chOff x="0" y="0"/>
            <a:chExt cx="1544984" cy="406400"/>
          </a:xfrm>
        </p:grpSpPr>
        <p:sp>
          <p:nvSpPr>
            <p:cNvPr id="18" name="Freeform 18"/>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EF9C9"/>
            </a:solidFill>
          </p:spPr>
        </p:sp>
      </p:grpSp>
      <p:grpSp>
        <p:nvGrpSpPr>
          <p:cNvPr id="19" name="Group 19"/>
          <p:cNvGrpSpPr/>
          <p:nvPr/>
        </p:nvGrpSpPr>
        <p:grpSpPr>
          <a:xfrm>
            <a:off x="7197628" y="3211648"/>
            <a:ext cx="1470085" cy="386698"/>
            <a:chOff x="0" y="0"/>
            <a:chExt cx="1544984" cy="406400"/>
          </a:xfrm>
        </p:grpSpPr>
        <p:sp>
          <p:nvSpPr>
            <p:cNvPr id="20" name="Freeform 20"/>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FFFFF"/>
            </a:solidFill>
          </p:spPr>
        </p:sp>
      </p:grpSp>
      <p:grpSp>
        <p:nvGrpSpPr>
          <p:cNvPr id="21" name="Group 21"/>
          <p:cNvGrpSpPr/>
          <p:nvPr/>
        </p:nvGrpSpPr>
        <p:grpSpPr>
          <a:xfrm rot="5400000">
            <a:off x="3915790" y="3114380"/>
            <a:ext cx="612810" cy="416818"/>
            <a:chOff x="0" y="0"/>
            <a:chExt cx="840224" cy="571500"/>
          </a:xfrm>
        </p:grpSpPr>
        <p:sp>
          <p:nvSpPr>
            <p:cNvPr id="22" name="Freeform 22"/>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EDC9E2"/>
            </a:solidFill>
          </p:spPr>
        </p:sp>
      </p:grpSp>
      <p:sp>
        <p:nvSpPr>
          <p:cNvPr id="23" name="Freeform 23"/>
          <p:cNvSpPr/>
          <p:nvPr/>
        </p:nvSpPr>
        <p:spPr>
          <a:xfrm rot="5400000">
            <a:off x="3735978" y="2512174"/>
            <a:ext cx="1688489" cy="2941313"/>
          </a:xfrm>
          <a:custGeom>
            <a:avLst/>
            <a:gdLst/>
            <a:ahLst/>
            <a:cxnLst/>
            <a:rect l="l" t="t" r="r" b="b"/>
            <a:pathLst>
              <a:path w="1801055" h="3137400">
                <a:moveTo>
                  <a:pt x="0" y="0"/>
                </a:moveTo>
                <a:lnTo>
                  <a:pt x="1801055" y="0"/>
                </a:lnTo>
                <a:lnTo>
                  <a:pt x="1801055" y="3137400"/>
                </a:lnTo>
                <a:lnTo>
                  <a:pt x="0" y="3137400"/>
                </a:lnTo>
                <a:lnTo>
                  <a:pt x="0" y="0"/>
                </a:lnTo>
                <a:close/>
              </a:path>
            </a:pathLst>
          </a:custGeom>
          <a:blipFill>
            <a:blip r:embed="rId2">
              <a:extLst>
                <a:ext uri="{96DAC541-7B7A-43D3-8B79-37D633B846F1}">
                  <asvg:svgBlip xmlns="" xmlns:asvg="http://schemas.microsoft.com/office/drawing/2016/SVG/main" r:embed="rId3"/>
                </a:ext>
              </a:extLst>
            </a:blip>
            <a:stretch>
              <a:fillRect l="-1201" r="-178121" b="-60348"/>
            </a:stretch>
          </a:blipFill>
        </p:spPr>
      </p:sp>
      <p:sp>
        <p:nvSpPr>
          <p:cNvPr id="24" name="Freeform 24"/>
          <p:cNvSpPr/>
          <p:nvPr/>
        </p:nvSpPr>
        <p:spPr>
          <a:xfrm rot="5400000">
            <a:off x="2224855" y="4296691"/>
            <a:ext cx="1688489" cy="2941313"/>
          </a:xfrm>
          <a:custGeom>
            <a:avLst/>
            <a:gdLst/>
            <a:ahLst/>
            <a:cxnLst/>
            <a:rect l="l" t="t" r="r" b="b"/>
            <a:pathLst>
              <a:path w="1801055" h="3137400">
                <a:moveTo>
                  <a:pt x="0" y="0"/>
                </a:moveTo>
                <a:lnTo>
                  <a:pt x="1801055" y="0"/>
                </a:lnTo>
                <a:lnTo>
                  <a:pt x="1801055" y="3137400"/>
                </a:lnTo>
                <a:lnTo>
                  <a:pt x="0" y="3137400"/>
                </a:lnTo>
                <a:lnTo>
                  <a:pt x="0" y="0"/>
                </a:lnTo>
                <a:close/>
              </a:path>
            </a:pathLst>
          </a:custGeom>
          <a:blipFill>
            <a:blip r:embed="rId2">
              <a:extLst>
                <a:ext uri="{96DAC541-7B7A-43D3-8B79-37D633B846F1}">
                  <asvg:svgBlip xmlns="" xmlns:asvg="http://schemas.microsoft.com/office/drawing/2016/SVG/main" r:embed="rId3"/>
                </a:ext>
              </a:extLst>
            </a:blip>
            <a:stretch>
              <a:fillRect l="-1201" r="-178121" b="-60348"/>
            </a:stretch>
          </a:blipFill>
        </p:spPr>
      </p:sp>
      <p:grpSp>
        <p:nvGrpSpPr>
          <p:cNvPr id="25" name="Group 25"/>
          <p:cNvGrpSpPr/>
          <p:nvPr/>
        </p:nvGrpSpPr>
        <p:grpSpPr>
          <a:xfrm>
            <a:off x="3835622" y="3182810"/>
            <a:ext cx="1470085" cy="386698"/>
            <a:chOff x="0" y="0"/>
            <a:chExt cx="1544984" cy="406400"/>
          </a:xfrm>
        </p:grpSpPr>
        <p:sp>
          <p:nvSpPr>
            <p:cNvPr id="26" name="Freeform 26"/>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FFFFF"/>
            </a:solidFill>
          </p:spPr>
        </p:sp>
      </p:grpSp>
      <p:grpSp>
        <p:nvGrpSpPr>
          <p:cNvPr id="27" name="Group 27"/>
          <p:cNvGrpSpPr/>
          <p:nvPr/>
        </p:nvGrpSpPr>
        <p:grpSpPr>
          <a:xfrm>
            <a:off x="2209801" y="5027442"/>
            <a:ext cx="1470085" cy="386698"/>
            <a:chOff x="0" y="0"/>
            <a:chExt cx="1544984" cy="406400"/>
          </a:xfrm>
        </p:grpSpPr>
        <p:sp>
          <p:nvSpPr>
            <p:cNvPr id="28" name="Freeform 28"/>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FFFFF"/>
            </a:solidFill>
          </p:spPr>
        </p:sp>
      </p:grpSp>
      <p:grpSp>
        <p:nvGrpSpPr>
          <p:cNvPr id="29" name="Group 29"/>
          <p:cNvGrpSpPr/>
          <p:nvPr/>
        </p:nvGrpSpPr>
        <p:grpSpPr>
          <a:xfrm>
            <a:off x="5360958" y="5027442"/>
            <a:ext cx="1470085" cy="386698"/>
            <a:chOff x="0" y="0"/>
            <a:chExt cx="1544984" cy="406400"/>
          </a:xfrm>
        </p:grpSpPr>
        <p:sp>
          <p:nvSpPr>
            <p:cNvPr id="30" name="Freeform 30"/>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FFFFF"/>
            </a:solidFill>
          </p:spPr>
        </p:sp>
      </p:grpSp>
      <p:sp>
        <p:nvSpPr>
          <p:cNvPr id="31" name="Freeform 31"/>
          <p:cNvSpPr/>
          <p:nvPr/>
        </p:nvSpPr>
        <p:spPr>
          <a:xfrm rot="5400000">
            <a:off x="5250336" y="4296691"/>
            <a:ext cx="1688489" cy="2941313"/>
          </a:xfrm>
          <a:custGeom>
            <a:avLst/>
            <a:gdLst/>
            <a:ahLst/>
            <a:cxnLst/>
            <a:rect l="l" t="t" r="r" b="b"/>
            <a:pathLst>
              <a:path w="1801055" h="3137400">
                <a:moveTo>
                  <a:pt x="0" y="0"/>
                </a:moveTo>
                <a:lnTo>
                  <a:pt x="1801055" y="0"/>
                </a:lnTo>
                <a:lnTo>
                  <a:pt x="1801055" y="3137400"/>
                </a:lnTo>
                <a:lnTo>
                  <a:pt x="0" y="3137400"/>
                </a:lnTo>
                <a:lnTo>
                  <a:pt x="0" y="0"/>
                </a:lnTo>
                <a:close/>
              </a:path>
            </a:pathLst>
          </a:custGeom>
          <a:blipFill>
            <a:blip r:embed="rId2">
              <a:extLst>
                <a:ext uri="{96DAC541-7B7A-43D3-8B79-37D633B846F1}">
                  <asvg:svgBlip xmlns="" xmlns:asvg="http://schemas.microsoft.com/office/drawing/2016/SVG/main" r:embed="rId3"/>
                </a:ext>
              </a:extLst>
            </a:blip>
            <a:stretch>
              <a:fillRect l="-1201" r="-178121" b="-60348"/>
            </a:stretch>
          </a:blipFill>
        </p:spPr>
      </p:sp>
      <p:sp>
        <p:nvSpPr>
          <p:cNvPr id="32" name="Freeform 32"/>
          <p:cNvSpPr/>
          <p:nvPr/>
        </p:nvSpPr>
        <p:spPr>
          <a:xfrm rot="5400000">
            <a:off x="8254156" y="4296691"/>
            <a:ext cx="1688489" cy="2941313"/>
          </a:xfrm>
          <a:custGeom>
            <a:avLst/>
            <a:gdLst/>
            <a:ahLst/>
            <a:cxnLst/>
            <a:rect l="l" t="t" r="r" b="b"/>
            <a:pathLst>
              <a:path w="1801055" h="3137400">
                <a:moveTo>
                  <a:pt x="0" y="0"/>
                </a:moveTo>
                <a:lnTo>
                  <a:pt x="1801055" y="0"/>
                </a:lnTo>
                <a:lnTo>
                  <a:pt x="1801055" y="3137400"/>
                </a:lnTo>
                <a:lnTo>
                  <a:pt x="0" y="3137400"/>
                </a:lnTo>
                <a:lnTo>
                  <a:pt x="0" y="0"/>
                </a:lnTo>
                <a:close/>
              </a:path>
            </a:pathLst>
          </a:custGeom>
          <a:blipFill>
            <a:blip r:embed="rId2">
              <a:extLst>
                <a:ext uri="{96DAC541-7B7A-43D3-8B79-37D633B846F1}">
                  <asvg:svgBlip xmlns="" xmlns:asvg="http://schemas.microsoft.com/office/drawing/2016/SVG/main" r:embed="rId3"/>
                </a:ext>
              </a:extLst>
            </a:blip>
            <a:stretch>
              <a:fillRect l="-1201" r="-178121" b="-60348"/>
            </a:stretch>
          </a:blipFill>
        </p:spPr>
      </p:sp>
      <p:grpSp>
        <p:nvGrpSpPr>
          <p:cNvPr id="33" name="Group 33"/>
          <p:cNvGrpSpPr/>
          <p:nvPr/>
        </p:nvGrpSpPr>
        <p:grpSpPr>
          <a:xfrm>
            <a:off x="5315836" y="5027442"/>
            <a:ext cx="1470085" cy="386698"/>
            <a:chOff x="0" y="0"/>
            <a:chExt cx="1544984" cy="406400"/>
          </a:xfrm>
        </p:grpSpPr>
        <p:sp>
          <p:nvSpPr>
            <p:cNvPr id="34" name="Freeform 34"/>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FFFFF"/>
            </a:solidFill>
          </p:spPr>
        </p:sp>
      </p:grpSp>
      <p:grpSp>
        <p:nvGrpSpPr>
          <p:cNvPr id="35" name="Group 35"/>
          <p:cNvGrpSpPr/>
          <p:nvPr/>
        </p:nvGrpSpPr>
        <p:grpSpPr>
          <a:xfrm>
            <a:off x="8363358" y="5027442"/>
            <a:ext cx="1470085" cy="386698"/>
            <a:chOff x="0" y="0"/>
            <a:chExt cx="1544984" cy="406400"/>
          </a:xfrm>
        </p:grpSpPr>
        <p:sp>
          <p:nvSpPr>
            <p:cNvPr id="36" name="Freeform 36"/>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FFFFF"/>
            </a:solidFill>
          </p:spPr>
        </p:sp>
      </p:grpSp>
      <p:sp>
        <p:nvSpPr>
          <p:cNvPr id="37" name="TextBox 37"/>
          <p:cNvSpPr txBox="1"/>
          <p:nvPr/>
        </p:nvSpPr>
        <p:spPr>
          <a:xfrm>
            <a:off x="5404507" y="1690929"/>
            <a:ext cx="1668607" cy="461665"/>
          </a:xfrm>
          <a:prstGeom prst="rect">
            <a:avLst/>
          </a:prstGeom>
        </p:spPr>
        <p:txBody>
          <a:bodyPr lIns="0" tIns="0" rIns="0" bIns="0" rtlCol="0" anchor="t">
            <a:spAutoFit/>
          </a:bodyPr>
          <a:lstStyle/>
          <a:p>
            <a:pPr algn="just">
              <a:lnSpc>
                <a:spcPts val="3630"/>
              </a:lnSpc>
            </a:pPr>
            <a:r>
              <a:rPr lang="en-US" sz="3000" spc="221">
                <a:solidFill>
                  <a:srgbClr val="282828"/>
                </a:solidFill>
                <a:latin typeface="微軟正黑體" panose="020B0604030504040204" pitchFamily="34" charset="-120"/>
                <a:ea typeface="微軟正黑體" panose="020B0604030504040204" pitchFamily="34" charset="-120"/>
              </a:rPr>
              <a:t>資源教室</a:t>
            </a:r>
          </a:p>
        </p:txBody>
      </p:sp>
      <p:grpSp>
        <p:nvGrpSpPr>
          <p:cNvPr id="38" name="Group 38"/>
          <p:cNvGrpSpPr/>
          <p:nvPr/>
        </p:nvGrpSpPr>
        <p:grpSpPr>
          <a:xfrm rot="5400000">
            <a:off x="5896074" y="1432122"/>
            <a:ext cx="612810" cy="416818"/>
            <a:chOff x="0" y="0"/>
            <a:chExt cx="840224" cy="571500"/>
          </a:xfrm>
        </p:grpSpPr>
        <p:sp>
          <p:nvSpPr>
            <p:cNvPr id="39" name="Freeform 39"/>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A6A6A6"/>
            </a:solidFill>
          </p:spPr>
        </p:sp>
      </p:grpSp>
      <p:grpSp>
        <p:nvGrpSpPr>
          <p:cNvPr id="40" name="Group 40"/>
          <p:cNvGrpSpPr/>
          <p:nvPr/>
        </p:nvGrpSpPr>
        <p:grpSpPr>
          <a:xfrm>
            <a:off x="5109717" y="811930"/>
            <a:ext cx="2167666" cy="570193"/>
            <a:chOff x="0" y="0"/>
            <a:chExt cx="1544984" cy="406400"/>
          </a:xfrm>
        </p:grpSpPr>
        <p:sp>
          <p:nvSpPr>
            <p:cNvPr id="41" name="Freeform 41"/>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ACDEED"/>
            </a:solidFill>
          </p:spPr>
        </p:sp>
      </p:grpSp>
      <p:grpSp>
        <p:nvGrpSpPr>
          <p:cNvPr id="42" name="Group 42"/>
          <p:cNvGrpSpPr/>
          <p:nvPr/>
        </p:nvGrpSpPr>
        <p:grpSpPr>
          <a:xfrm>
            <a:off x="4623924" y="2477382"/>
            <a:ext cx="612810" cy="416818"/>
            <a:chOff x="0" y="0"/>
            <a:chExt cx="840224" cy="571500"/>
          </a:xfrm>
        </p:grpSpPr>
        <p:sp>
          <p:nvSpPr>
            <p:cNvPr id="43" name="Freeform 43"/>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FEF9C9"/>
            </a:solidFill>
          </p:spPr>
        </p:sp>
      </p:grpSp>
      <p:grpSp>
        <p:nvGrpSpPr>
          <p:cNvPr id="44" name="Group 44"/>
          <p:cNvGrpSpPr/>
          <p:nvPr/>
        </p:nvGrpSpPr>
        <p:grpSpPr>
          <a:xfrm>
            <a:off x="2679360" y="2369966"/>
            <a:ext cx="2167666" cy="570193"/>
            <a:chOff x="0" y="0"/>
            <a:chExt cx="1544984" cy="406400"/>
          </a:xfrm>
        </p:grpSpPr>
        <p:sp>
          <p:nvSpPr>
            <p:cNvPr id="45" name="Freeform 45"/>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EF9C9"/>
            </a:solidFill>
          </p:spPr>
        </p:sp>
      </p:grpSp>
      <p:sp>
        <p:nvSpPr>
          <p:cNvPr id="46" name="TextBox 46"/>
          <p:cNvSpPr txBox="1"/>
          <p:nvPr/>
        </p:nvSpPr>
        <p:spPr>
          <a:xfrm>
            <a:off x="3228730" y="2422495"/>
            <a:ext cx="1377653" cy="487313"/>
          </a:xfrm>
          <a:prstGeom prst="rect">
            <a:avLst/>
          </a:prstGeom>
        </p:spPr>
        <p:txBody>
          <a:bodyPr lIns="0" tIns="0" rIns="0" bIns="0" rtlCol="0" anchor="t">
            <a:spAutoFit/>
          </a:bodyPr>
          <a:lstStyle/>
          <a:p>
            <a:pPr>
              <a:lnSpc>
                <a:spcPts val="1857"/>
              </a:lnSpc>
            </a:pPr>
            <a:r>
              <a:rPr lang="en-US" sz="1500" spc="51" dirty="0" err="1">
                <a:solidFill>
                  <a:srgbClr val="282828"/>
                </a:solidFill>
                <a:latin typeface="微軟正黑體" panose="020B0604030504040204" pitchFamily="34" charset="-120"/>
                <a:ea typeface="微軟正黑體" panose="020B0604030504040204" pitchFamily="34" charset="-120"/>
              </a:rPr>
              <a:t>身心障礙學生提報鑑定作業</a:t>
            </a:r>
            <a:endParaRPr lang="en-US" sz="1500" spc="51" dirty="0">
              <a:solidFill>
                <a:srgbClr val="282828"/>
              </a:solidFill>
              <a:latin typeface="微軟正黑體" panose="020B0604030504040204" pitchFamily="34" charset="-120"/>
              <a:ea typeface="微軟正黑體" panose="020B0604030504040204" pitchFamily="34" charset="-120"/>
            </a:endParaRPr>
          </a:p>
        </p:txBody>
      </p:sp>
      <p:grpSp>
        <p:nvGrpSpPr>
          <p:cNvPr id="47" name="Group 47"/>
          <p:cNvGrpSpPr/>
          <p:nvPr/>
        </p:nvGrpSpPr>
        <p:grpSpPr>
          <a:xfrm rot="5400000">
            <a:off x="5896074" y="2170978"/>
            <a:ext cx="612810" cy="416818"/>
            <a:chOff x="0" y="0"/>
            <a:chExt cx="840224" cy="571500"/>
          </a:xfrm>
        </p:grpSpPr>
        <p:sp>
          <p:nvSpPr>
            <p:cNvPr id="48" name="Freeform 48"/>
            <p:cNvSpPr/>
            <p:nvPr/>
          </p:nvSpPr>
          <p:spPr>
            <a:xfrm>
              <a:off x="0" y="255270"/>
              <a:ext cx="840224" cy="69850"/>
            </a:xfrm>
            <a:custGeom>
              <a:avLst/>
              <a:gdLst/>
              <a:ahLst/>
              <a:cxnLst/>
              <a:rect l="l" t="t" r="r" b="b"/>
              <a:pathLst>
                <a:path w="840224" h="69850">
                  <a:moveTo>
                    <a:pt x="549394" y="0"/>
                  </a:moveTo>
                  <a:lnTo>
                    <a:pt x="0" y="0"/>
                  </a:lnTo>
                  <a:lnTo>
                    <a:pt x="0" y="69850"/>
                  </a:lnTo>
                  <a:lnTo>
                    <a:pt x="840224" y="69850"/>
                  </a:lnTo>
                  <a:lnTo>
                    <a:pt x="840224" y="0"/>
                  </a:lnTo>
                  <a:close/>
                </a:path>
              </a:pathLst>
            </a:custGeom>
            <a:solidFill>
              <a:srgbClr val="A6A6A6"/>
            </a:solidFill>
          </p:spPr>
        </p:sp>
      </p:grpSp>
      <p:grpSp>
        <p:nvGrpSpPr>
          <p:cNvPr id="49" name="Group 49"/>
          <p:cNvGrpSpPr/>
          <p:nvPr/>
        </p:nvGrpSpPr>
        <p:grpSpPr>
          <a:xfrm rot="5400000">
            <a:off x="5916858" y="2540082"/>
            <a:ext cx="588177" cy="416818"/>
            <a:chOff x="0" y="0"/>
            <a:chExt cx="806450" cy="571500"/>
          </a:xfrm>
        </p:grpSpPr>
        <p:sp>
          <p:nvSpPr>
            <p:cNvPr id="50" name="Freeform 50"/>
            <p:cNvSpPr/>
            <p:nvPr/>
          </p:nvSpPr>
          <p:spPr>
            <a:xfrm>
              <a:off x="0" y="255270"/>
              <a:ext cx="806450" cy="69850"/>
            </a:xfrm>
            <a:custGeom>
              <a:avLst/>
              <a:gdLst/>
              <a:ahLst/>
              <a:cxnLst/>
              <a:rect l="l" t="t" r="r" b="b"/>
              <a:pathLst>
                <a:path w="806450" h="69850">
                  <a:moveTo>
                    <a:pt x="515620" y="0"/>
                  </a:moveTo>
                  <a:lnTo>
                    <a:pt x="0" y="0"/>
                  </a:lnTo>
                  <a:lnTo>
                    <a:pt x="0" y="69850"/>
                  </a:lnTo>
                  <a:lnTo>
                    <a:pt x="806450" y="69850"/>
                  </a:lnTo>
                  <a:lnTo>
                    <a:pt x="806450" y="0"/>
                  </a:lnTo>
                  <a:close/>
                </a:path>
              </a:pathLst>
            </a:custGeom>
            <a:solidFill>
              <a:srgbClr val="EDC9E2"/>
            </a:solidFill>
          </p:spPr>
        </p:sp>
      </p:grpSp>
      <p:grpSp>
        <p:nvGrpSpPr>
          <p:cNvPr id="51" name="Group 51"/>
          <p:cNvGrpSpPr/>
          <p:nvPr/>
        </p:nvGrpSpPr>
        <p:grpSpPr>
          <a:xfrm>
            <a:off x="5154978" y="2369966"/>
            <a:ext cx="2167666" cy="570193"/>
            <a:chOff x="0" y="0"/>
            <a:chExt cx="1544984" cy="406400"/>
          </a:xfrm>
        </p:grpSpPr>
        <p:sp>
          <p:nvSpPr>
            <p:cNvPr id="52" name="Freeform 52"/>
            <p:cNvSpPr/>
            <p:nvPr/>
          </p:nvSpPr>
          <p:spPr>
            <a:xfrm>
              <a:off x="17780" y="22860"/>
              <a:ext cx="1519584" cy="360680"/>
            </a:xfrm>
            <a:custGeom>
              <a:avLst/>
              <a:gdLst/>
              <a:ahLst/>
              <a:cxnLst/>
              <a:rect l="l" t="t" r="r" b="b"/>
              <a:pathLst>
                <a:path w="1519584" h="360680">
                  <a:moveTo>
                    <a:pt x="1519584" y="180340"/>
                  </a:moveTo>
                  <a:cubicBezTo>
                    <a:pt x="1519584" y="81280"/>
                    <a:pt x="1439574" y="0"/>
                    <a:pt x="1339244" y="0"/>
                  </a:cubicBezTo>
                  <a:lnTo>
                    <a:pt x="172720" y="0"/>
                  </a:lnTo>
                  <a:lnTo>
                    <a:pt x="172720" y="1270"/>
                  </a:lnTo>
                  <a:cubicBezTo>
                    <a:pt x="76200" y="5080"/>
                    <a:pt x="0" y="83820"/>
                    <a:pt x="0" y="180340"/>
                  </a:cubicBezTo>
                  <a:cubicBezTo>
                    <a:pt x="0" y="276860"/>
                    <a:pt x="77470" y="355600"/>
                    <a:pt x="172720" y="359410"/>
                  </a:cubicBezTo>
                  <a:lnTo>
                    <a:pt x="172720" y="360680"/>
                  </a:lnTo>
                  <a:lnTo>
                    <a:pt x="1339244" y="360680"/>
                  </a:lnTo>
                  <a:cubicBezTo>
                    <a:pt x="1438304" y="360680"/>
                    <a:pt x="1519584" y="279400"/>
                    <a:pt x="1519584" y="180340"/>
                  </a:cubicBezTo>
                  <a:close/>
                </a:path>
              </a:pathLst>
            </a:custGeom>
            <a:solidFill>
              <a:srgbClr val="FEF9C9"/>
            </a:solidFill>
          </p:spPr>
        </p:sp>
      </p:grpSp>
      <p:sp>
        <p:nvSpPr>
          <p:cNvPr id="53" name="TextBox 53"/>
          <p:cNvSpPr txBox="1"/>
          <p:nvPr/>
        </p:nvSpPr>
        <p:spPr>
          <a:xfrm>
            <a:off x="5570853" y="2422495"/>
            <a:ext cx="1475433" cy="530059"/>
          </a:xfrm>
          <a:prstGeom prst="rect">
            <a:avLst/>
          </a:prstGeom>
        </p:spPr>
        <p:txBody>
          <a:bodyPr lIns="0" tIns="0" rIns="0" bIns="0" rtlCol="0" anchor="t">
            <a:spAutoFit/>
          </a:bodyPr>
          <a:lstStyle/>
          <a:p>
            <a:pPr>
              <a:lnSpc>
                <a:spcPts val="2042"/>
              </a:lnSpc>
            </a:pPr>
            <a:r>
              <a:rPr lang="en-US" sz="1700" spc="57">
                <a:solidFill>
                  <a:srgbClr val="282828"/>
                </a:solidFill>
                <a:latin typeface="微軟正黑體" panose="020B0604030504040204" pitchFamily="34" charset="-120"/>
                <a:ea typeface="微軟正黑體" panose="020B0604030504040204" pitchFamily="34" charset="-120"/>
              </a:rPr>
              <a:t>特教生個別化支持服務計畫</a:t>
            </a:r>
          </a:p>
        </p:txBody>
      </p:sp>
      <p:sp>
        <p:nvSpPr>
          <p:cNvPr id="54" name="TextBox 54"/>
          <p:cNvSpPr txBox="1"/>
          <p:nvPr/>
        </p:nvSpPr>
        <p:spPr>
          <a:xfrm>
            <a:off x="7866248" y="2519251"/>
            <a:ext cx="1586363" cy="307777"/>
          </a:xfrm>
          <a:prstGeom prst="rect">
            <a:avLst/>
          </a:prstGeom>
        </p:spPr>
        <p:txBody>
          <a:bodyPr lIns="0" tIns="0" rIns="0" bIns="0" rtlCol="0" anchor="t">
            <a:spAutoFit/>
          </a:bodyPr>
          <a:lstStyle/>
          <a:p>
            <a:pPr>
              <a:lnSpc>
                <a:spcPts val="2382"/>
              </a:lnSpc>
            </a:pPr>
            <a:r>
              <a:rPr lang="en-US" sz="1900" spc="67">
                <a:solidFill>
                  <a:srgbClr val="282828"/>
                </a:solidFill>
                <a:latin typeface="微軟正黑體" panose="020B0604030504040204" pitchFamily="34" charset="-120"/>
                <a:ea typeface="微軟正黑體" panose="020B0604030504040204" pitchFamily="34" charset="-120"/>
              </a:rPr>
              <a:t>特教需求評估</a:t>
            </a:r>
          </a:p>
        </p:txBody>
      </p:sp>
      <p:sp>
        <p:nvSpPr>
          <p:cNvPr id="55" name="TextBox 55"/>
          <p:cNvSpPr txBox="1"/>
          <p:nvPr/>
        </p:nvSpPr>
        <p:spPr>
          <a:xfrm>
            <a:off x="3924294" y="3173455"/>
            <a:ext cx="1292742" cy="359073"/>
          </a:xfrm>
          <a:prstGeom prst="rect">
            <a:avLst/>
          </a:prstGeom>
        </p:spPr>
        <p:txBody>
          <a:bodyPr lIns="0" tIns="0" rIns="0" bIns="0" rtlCol="0" anchor="t">
            <a:spAutoFit/>
          </a:bodyPr>
          <a:lstStyle/>
          <a:p>
            <a:pPr algn="ctr">
              <a:lnSpc>
                <a:spcPts val="2756"/>
              </a:lnSpc>
            </a:pPr>
            <a:r>
              <a:rPr lang="en-US" sz="1900" spc="-29">
                <a:solidFill>
                  <a:srgbClr val="282828"/>
                </a:solidFill>
                <a:latin typeface="微軟正黑體" panose="020B0604030504040204" pitchFamily="34" charset="-120"/>
                <a:ea typeface="微軟正黑體" panose="020B0604030504040204" pitchFamily="34" charset="-120"/>
              </a:rPr>
              <a:t>生活輔導</a:t>
            </a:r>
          </a:p>
        </p:txBody>
      </p:sp>
      <p:grpSp>
        <p:nvGrpSpPr>
          <p:cNvPr id="56" name="Group 56"/>
          <p:cNvGrpSpPr/>
          <p:nvPr/>
        </p:nvGrpSpPr>
        <p:grpSpPr>
          <a:xfrm>
            <a:off x="4195690" y="2834172"/>
            <a:ext cx="4086242" cy="416818"/>
            <a:chOff x="0" y="0"/>
            <a:chExt cx="5602647" cy="571500"/>
          </a:xfrm>
        </p:grpSpPr>
        <p:sp>
          <p:nvSpPr>
            <p:cNvPr id="57" name="Freeform 57"/>
            <p:cNvSpPr/>
            <p:nvPr/>
          </p:nvSpPr>
          <p:spPr>
            <a:xfrm>
              <a:off x="0" y="255270"/>
              <a:ext cx="5602647" cy="69850"/>
            </a:xfrm>
            <a:custGeom>
              <a:avLst/>
              <a:gdLst/>
              <a:ahLst/>
              <a:cxnLst/>
              <a:rect l="l" t="t" r="r" b="b"/>
              <a:pathLst>
                <a:path w="5602647" h="69850">
                  <a:moveTo>
                    <a:pt x="5311817" y="0"/>
                  </a:moveTo>
                  <a:lnTo>
                    <a:pt x="0" y="0"/>
                  </a:lnTo>
                  <a:lnTo>
                    <a:pt x="0" y="69850"/>
                  </a:lnTo>
                  <a:lnTo>
                    <a:pt x="5602647" y="69850"/>
                  </a:lnTo>
                  <a:lnTo>
                    <a:pt x="5602647" y="0"/>
                  </a:lnTo>
                  <a:close/>
                </a:path>
              </a:pathLst>
            </a:custGeom>
            <a:solidFill>
              <a:srgbClr val="EDC9E2"/>
            </a:solidFill>
          </p:spPr>
        </p:sp>
      </p:grpSp>
      <p:sp>
        <p:nvSpPr>
          <p:cNvPr id="58" name="TextBox 58"/>
          <p:cNvSpPr txBox="1"/>
          <p:nvPr/>
        </p:nvSpPr>
        <p:spPr>
          <a:xfrm>
            <a:off x="3628241" y="280079"/>
            <a:ext cx="5411391" cy="436017"/>
          </a:xfrm>
          <a:prstGeom prst="rect">
            <a:avLst/>
          </a:prstGeom>
        </p:spPr>
        <p:txBody>
          <a:bodyPr lIns="0" tIns="0" rIns="0" bIns="0" rtlCol="0" anchor="t">
            <a:spAutoFit/>
          </a:bodyPr>
          <a:lstStyle/>
          <a:p>
            <a:pPr algn="ctr">
              <a:lnSpc>
                <a:spcPts val="3426"/>
              </a:lnSpc>
            </a:pPr>
            <a:r>
              <a:rPr lang="en-US" sz="3700" b="1" dirty="0" err="1">
                <a:solidFill>
                  <a:srgbClr val="272C33"/>
                </a:solidFill>
                <a:latin typeface="微軟正黑體" panose="020B0604030504040204" pitchFamily="34" charset="-120"/>
                <a:ea typeface="微軟正黑體" panose="020B0604030504040204" pitchFamily="34" charset="-120"/>
              </a:rPr>
              <a:t>資源教室服務項目</a:t>
            </a:r>
            <a:endParaRPr lang="en-US" sz="3700" b="1" dirty="0">
              <a:solidFill>
                <a:srgbClr val="272C33"/>
              </a:solidFill>
              <a:latin typeface="微軟正黑體" panose="020B0604030504040204" pitchFamily="34" charset="-120"/>
              <a:ea typeface="微軟正黑體" panose="020B0604030504040204" pitchFamily="34" charset="-120"/>
            </a:endParaRPr>
          </a:p>
        </p:txBody>
      </p:sp>
      <p:sp>
        <p:nvSpPr>
          <p:cNvPr id="59" name="TextBox 59"/>
          <p:cNvSpPr txBox="1"/>
          <p:nvPr/>
        </p:nvSpPr>
        <p:spPr>
          <a:xfrm>
            <a:off x="3045610" y="851083"/>
            <a:ext cx="1668607" cy="530059"/>
          </a:xfrm>
          <a:prstGeom prst="rect">
            <a:avLst/>
          </a:prstGeom>
        </p:spPr>
        <p:txBody>
          <a:bodyPr lIns="0" tIns="0" rIns="0" bIns="0" rtlCol="0" anchor="t">
            <a:spAutoFit/>
          </a:bodyPr>
          <a:lstStyle/>
          <a:p>
            <a:pPr>
              <a:lnSpc>
                <a:spcPts val="2042"/>
              </a:lnSpc>
            </a:pPr>
            <a:r>
              <a:rPr lang="en-US" sz="1700" spc="125" dirty="0" err="1">
                <a:solidFill>
                  <a:srgbClr val="282828"/>
                </a:solidFill>
                <a:latin typeface="微軟正黑體" panose="020B0604030504040204" pitchFamily="34" charset="-120"/>
                <a:ea typeface="微軟正黑體" panose="020B0604030504040204" pitchFamily="34" charset="-120"/>
              </a:rPr>
              <a:t>身心障礙甄試、一般入學管道</a:t>
            </a:r>
            <a:endParaRPr lang="en-US" sz="1700" spc="125" dirty="0">
              <a:solidFill>
                <a:srgbClr val="282828"/>
              </a:solidFill>
              <a:latin typeface="微軟正黑體" panose="020B0604030504040204" pitchFamily="34" charset="-120"/>
              <a:ea typeface="微軟正黑體" panose="020B0604030504040204" pitchFamily="34" charset="-120"/>
            </a:endParaRPr>
          </a:p>
        </p:txBody>
      </p:sp>
      <p:sp>
        <p:nvSpPr>
          <p:cNvPr id="60" name="TextBox 60"/>
          <p:cNvSpPr txBox="1"/>
          <p:nvPr/>
        </p:nvSpPr>
        <p:spPr>
          <a:xfrm>
            <a:off x="5471769" y="851083"/>
            <a:ext cx="1478355" cy="530059"/>
          </a:xfrm>
          <a:prstGeom prst="rect">
            <a:avLst/>
          </a:prstGeom>
        </p:spPr>
        <p:txBody>
          <a:bodyPr lIns="0" tIns="0" rIns="0" bIns="0" rtlCol="0" anchor="t">
            <a:spAutoFit/>
          </a:bodyPr>
          <a:lstStyle/>
          <a:p>
            <a:pPr algn="ctr">
              <a:lnSpc>
                <a:spcPts val="2042"/>
              </a:lnSpc>
            </a:pPr>
            <a:r>
              <a:rPr lang="en-US" sz="1700" spc="125">
                <a:solidFill>
                  <a:srgbClr val="282828"/>
                </a:solidFill>
                <a:latin typeface="微軟正黑體" panose="020B0604030504040204" pitchFamily="34" charset="-120"/>
                <a:ea typeface="微軟正黑體" panose="020B0604030504040204" pitchFamily="34" charset="-120"/>
              </a:rPr>
              <a:t>學生諮詢、</a:t>
            </a:r>
          </a:p>
          <a:p>
            <a:pPr algn="ctr">
              <a:lnSpc>
                <a:spcPts val="2042"/>
              </a:lnSpc>
            </a:pPr>
            <a:r>
              <a:rPr lang="en-US" sz="1700" spc="125">
                <a:solidFill>
                  <a:srgbClr val="282828"/>
                </a:solidFill>
                <a:latin typeface="微軟正黑體" panose="020B0604030504040204" pitchFamily="34" charset="-120"/>
                <a:ea typeface="微軟正黑體" panose="020B0604030504040204" pitchFamily="34" charset="-120"/>
              </a:rPr>
              <a:t>校內單位轉介</a:t>
            </a:r>
          </a:p>
        </p:txBody>
      </p:sp>
      <p:sp>
        <p:nvSpPr>
          <p:cNvPr id="61" name="TextBox 61"/>
          <p:cNvSpPr txBox="1"/>
          <p:nvPr/>
        </p:nvSpPr>
        <p:spPr>
          <a:xfrm>
            <a:off x="7825125" y="961448"/>
            <a:ext cx="1668607" cy="265030"/>
          </a:xfrm>
          <a:prstGeom prst="rect">
            <a:avLst/>
          </a:prstGeom>
        </p:spPr>
        <p:txBody>
          <a:bodyPr lIns="0" tIns="0" rIns="0" bIns="0" rtlCol="0" anchor="t">
            <a:spAutoFit/>
          </a:bodyPr>
          <a:lstStyle/>
          <a:p>
            <a:pPr algn="just">
              <a:lnSpc>
                <a:spcPts val="2042"/>
              </a:lnSpc>
            </a:pPr>
            <a:r>
              <a:rPr lang="en-US" sz="1700" spc="125">
                <a:solidFill>
                  <a:srgbClr val="282828"/>
                </a:solidFill>
                <a:latin typeface="微軟正黑體" panose="020B0604030504040204" pitchFamily="34" charset="-120"/>
                <a:ea typeface="微軟正黑體" panose="020B0604030504040204" pitchFamily="34" charset="-120"/>
              </a:rPr>
              <a:t>特教通報網轉銜</a:t>
            </a:r>
          </a:p>
        </p:txBody>
      </p:sp>
      <p:sp>
        <p:nvSpPr>
          <p:cNvPr id="62" name="TextBox 62"/>
          <p:cNvSpPr txBox="1"/>
          <p:nvPr/>
        </p:nvSpPr>
        <p:spPr>
          <a:xfrm>
            <a:off x="7259512" y="3202293"/>
            <a:ext cx="1292742" cy="359073"/>
          </a:xfrm>
          <a:prstGeom prst="rect">
            <a:avLst/>
          </a:prstGeom>
        </p:spPr>
        <p:txBody>
          <a:bodyPr lIns="0" tIns="0" rIns="0" bIns="0" rtlCol="0" anchor="t">
            <a:spAutoFit/>
          </a:bodyPr>
          <a:lstStyle/>
          <a:p>
            <a:pPr algn="ctr">
              <a:lnSpc>
                <a:spcPts val="2756"/>
              </a:lnSpc>
            </a:pPr>
            <a:r>
              <a:rPr lang="en-US" sz="1900" spc="-29">
                <a:solidFill>
                  <a:srgbClr val="282828"/>
                </a:solidFill>
                <a:latin typeface="微軟正黑體" panose="020B0604030504040204" pitchFamily="34" charset="-120"/>
                <a:ea typeface="微軟正黑體" panose="020B0604030504040204" pitchFamily="34" charset="-120"/>
              </a:rPr>
              <a:t>課業輔導</a:t>
            </a:r>
          </a:p>
        </p:txBody>
      </p:sp>
      <p:sp>
        <p:nvSpPr>
          <p:cNvPr id="63" name="TextBox 63"/>
          <p:cNvSpPr txBox="1"/>
          <p:nvPr/>
        </p:nvSpPr>
        <p:spPr>
          <a:xfrm>
            <a:off x="3508661" y="3682773"/>
            <a:ext cx="2062191" cy="1282403"/>
          </a:xfrm>
          <a:prstGeom prst="rect">
            <a:avLst/>
          </a:prstGeom>
        </p:spPr>
        <p:txBody>
          <a:bodyPr lIns="0" tIns="0" rIns="0" bIns="0" rtlCol="0" anchor="t">
            <a:spAutoFit/>
          </a:bodyPr>
          <a:lstStyle/>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新生座談會</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生活適應協助</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優先住宿申請</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多元輔導活動</a:t>
            </a:r>
            <a:endParaRPr lang="en-US" sz="1900" dirty="0">
              <a:solidFill>
                <a:srgbClr val="000000"/>
              </a:solidFill>
              <a:latin typeface="微軟正黑體" panose="020B0604030504040204" pitchFamily="34" charset="-120"/>
              <a:ea typeface="微軟正黑體" panose="020B0604030504040204" pitchFamily="34" charset="-120"/>
            </a:endParaRPr>
          </a:p>
          <a:p>
            <a:pPr algn="just">
              <a:lnSpc>
                <a:spcPts val="1971"/>
              </a:lnSpc>
            </a:pPr>
            <a:endParaRPr lang="en-US" sz="1900" dirty="0">
              <a:solidFill>
                <a:srgbClr val="000000"/>
              </a:solidFill>
              <a:latin typeface="微軟正黑體" panose="020B0604030504040204" pitchFamily="34" charset="-120"/>
              <a:ea typeface="微軟正黑體" panose="020B0604030504040204" pitchFamily="34" charset="-120"/>
            </a:endParaRPr>
          </a:p>
        </p:txBody>
      </p:sp>
      <p:sp>
        <p:nvSpPr>
          <p:cNvPr id="64" name="TextBox 64"/>
          <p:cNvSpPr txBox="1"/>
          <p:nvPr/>
        </p:nvSpPr>
        <p:spPr>
          <a:xfrm>
            <a:off x="6484818" y="3704692"/>
            <a:ext cx="2780718" cy="1025922"/>
          </a:xfrm>
          <a:prstGeom prst="rect">
            <a:avLst/>
          </a:prstGeom>
        </p:spPr>
        <p:txBody>
          <a:bodyPr lIns="0" tIns="0" rIns="0" bIns="0" rtlCol="0" anchor="t">
            <a:spAutoFit/>
          </a:bodyPr>
          <a:lstStyle/>
          <a:p>
            <a:pPr marL="425653" lvl="1" indent="-212827" algn="just">
              <a:lnSpc>
                <a:spcPts val="1971"/>
              </a:lnSpc>
              <a:buFont typeface="Arial"/>
              <a:buChar char="•"/>
            </a:pPr>
            <a:r>
              <a:rPr lang="en-US" sz="1900">
                <a:solidFill>
                  <a:srgbClr val="000000"/>
                </a:solidFill>
                <a:latin typeface="微軟正黑體" panose="020B0604030504040204" pitchFamily="34" charset="-120"/>
                <a:ea typeface="微軟正黑體" panose="020B0604030504040204" pitchFamily="34" charset="-120"/>
              </a:rPr>
              <a:t>媒合課業輔導</a:t>
            </a:r>
          </a:p>
          <a:p>
            <a:pPr marL="425653" lvl="1" indent="-212827" algn="just">
              <a:lnSpc>
                <a:spcPts val="1971"/>
              </a:lnSpc>
              <a:buFont typeface="Arial"/>
              <a:buChar char="•"/>
            </a:pPr>
            <a:r>
              <a:rPr lang="en-US" sz="1900">
                <a:solidFill>
                  <a:srgbClr val="000000"/>
                </a:solidFill>
                <a:latin typeface="微軟正黑體" panose="020B0604030504040204" pitchFamily="34" charset="-120"/>
                <a:ea typeface="微軟正黑體" panose="020B0604030504040204" pitchFamily="34" charset="-120"/>
              </a:rPr>
              <a:t>課業學習協助</a:t>
            </a:r>
          </a:p>
          <a:p>
            <a:pPr marL="425653" lvl="1" indent="-212827" algn="just">
              <a:lnSpc>
                <a:spcPts val="1971"/>
              </a:lnSpc>
              <a:buFont typeface="Arial"/>
              <a:buChar char="•"/>
            </a:pPr>
            <a:r>
              <a:rPr lang="en-US" sz="1900">
                <a:solidFill>
                  <a:srgbClr val="000000"/>
                </a:solidFill>
                <a:latin typeface="微軟正黑體" panose="020B0604030504040204" pitchFamily="34" charset="-120"/>
                <a:ea typeface="微軟正黑體" panose="020B0604030504040204" pitchFamily="34" charset="-120"/>
              </a:rPr>
              <a:t>學習評量及方式調整</a:t>
            </a:r>
          </a:p>
          <a:p>
            <a:pPr marL="425653" lvl="1" indent="-212826" algn="just">
              <a:lnSpc>
                <a:spcPts val="1971"/>
              </a:lnSpc>
              <a:buFont typeface="Arial"/>
              <a:buChar char="•"/>
            </a:pPr>
            <a:r>
              <a:rPr lang="en-US" sz="1900">
                <a:solidFill>
                  <a:srgbClr val="000000"/>
                </a:solidFill>
                <a:latin typeface="微軟正黑體" panose="020B0604030504040204" pitchFamily="34" charset="-120"/>
                <a:ea typeface="微軟正黑體" panose="020B0604030504040204" pitchFamily="34" charset="-120"/>
              </a:rPr>
              <a:t>學習輔具及教材申請</a:t>
            </a:r>
          </a:p>
        </p:txBody>
      </p:sp>
      <p:sp>
        <p:nvSpPr>
          <p:cNvPr id="65" name="TextBox 65"/>
          <p:cNvSpPr txBox="1"/>
          <p:nvPr/>
        </p:nvSpPr>
        <p:spPr>
          <a:xfrm>
            <a:off x="2298472" y="5018089"/>
            <a:ext cx="1292742" cy="359073"/>
          </a:xfrm>
          <a:prstGeom prst="rect">
            <a:avLst/>
          </a:prstGeom>
        </p:spPr>
        <p:txBody>
          <a:bodyPr lIns="0" tIns="0" rIns="0" bIns="0" rtlCol="0" anchor="t">
            <a:spAutoFit/>
          </a:bodyPr>
          <a:lstStyle/>
          <a:p>
            <a:pPr algn="ctr">
              <a:lnSpc>
                <a:spcPts val="2756"/>
              </a:lnSpc>
            </a:pPr>
            <a:r>
              <a:rPr lang="en-US" sz="1900" spc="-29">
                <a:solidFill>
                  <a:srgbClr val="282828"/>
                </a:solidFill>
                <a:latin typeface="微軟正黑體" panose="020B0604030504040204" pitchFamily="34" charset="-120"/>
                <a:ea typeface="微軟正黑體" panose="020B0604030504040204" pitchFamily="34" charset="-120"/>
              </a:rPr>
              <a:t>心理輔導</a:t>
            </a:r>
          </a:p>
        </p:txBody>
      </p:sp>
      <p:sp>
        <p:nvSpPr>
          <p:cNvPr id="66" name="TextBox 66"/>
          <p:cNvSpPr txBox="1"/>
          <p:nvPr/>
        </p:nvSpPr>
        <p:spPr>
          <a:xfrm>
            <a:off x="1826402" y="5521701"/>
            <a:ext cx="2566329" cy="1025922"/>
          </a:xfrm>
          <a:prstGeom prst="rect">
            <a:avLst/>
          </a:prstGeom>
        </p:spPr>
        <p:txBody>
          <a:bodyPr lIns="0" tIns="0" rIns="0" bIns="0" rtlCol="0" anchor="t">
            <a:spAutoFit/>
          </a:bodyPr>
          <a:lstStyle/>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個案管理與輔導</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各類量表施測</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轉介諮商輔導</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6"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召開輔導會議</a:t>
            </a:r>
            <a:endParaRPr lang="en-US" sz="1900" dirty="0">
              <a:solidFill>
                <a:srgbClr val="000000"/>
              </a:solidFill>
              <a:latin typeface="微軟正黑體" panose="020B0604030504040204" pitchFamily="34" charset="-120"/>
              <a:ea typeface="微軟正黑體" panose="020B0604030504040204" pitchFamily="34" charset="-120"/>
            </a:endParaRPr>
          </a:p>
        </p:txBody>
      </p:sp>
      <p:sp>
        <p:nvSpPr>
          <p:cNvPr id="67" name="TextBox 67"/>
          <p:cNvSpPr txBox="1"/>
          <p:nvPr/>
        </p:nvSpPr>
        <p:spPr>
          <a:xfrm>
            <a:off x="5404508" y="5018089"/>
            <a:ext cx="1292742" cy="359073"/>
          </a:xfrm>
          <a:prstGeom prst="rect">
            <a:avLst/>
          </a:prstGeom>
        </p:spPr>
        <p:txBody>
          <a:bodyPr lIns="0" tIns="0" rIns="0" bIns="0" rtlCol="0" anchor="t">
            <a:spAutoFit/>
          </a:bodyPr>
          <a:lstStyle/>
          <a:p>
            <a:pPr algn="ctr">
              <a:lnSpc>
                <a:spcPts val="2756"/>
              </a:lnSpc>
            </a:pPr>
            <a:r>
              <a:rPr lang="en-US" sz="1900" spc="-29">
                <a:solidFill>
                  <a:srgbClr val="282828"/>
                </a:solidFill>
                <a:latin typeface="微軟正黑體" panose="020B0604030504040204" pitchFamily="34" charset="-120"/>
                <a:ea typeface="微軟正黑體" panose="020B0604030504040204" pitchFamily="34" charset="-120"/>
              </a:rPr>
              <a:t>生涯輔導</a:t>
            </a:r>
          </a:p>
        </p:txBody>
      </p:sp>
      <p:sp>
        <p:nvSpPr>
          <p:cNvPr id="68" name="TextBox 68"/>
          <p:cNvSpPr txBox="1"/>
          <p:nvPr/>
        </p:nvSpPr>
        <p:spPr>
          <a:xfrm>
            <a:off x="4691815" y="5524916"/>
            <a:ext cx="2863459" cy="1025922"/>
          </a:xfrm>
          <a:prstGeom prst="rect">
            <a:avLst/>
          </a:prstGeom>
        </p:spPr>
        <p:txBody>
          <a:bodyPr lIns="0" tIns="0" rIns="0" bIns="0" rtlCol="0" anchor="t">
            <a:spAutoFit/>
          </a:bodyPr>
          <a:lstStyle/>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生涯探索與資源轉介</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職涯輔導活動</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轉銜通報</a:t>
            </a:r>
            <a:endParaRPr lang="en-US" sz="1900" dirty="0">
              <a:solidFill>
                <a:srgbClr val="000000"/>
              </a:solidFill>
              <a:latin typeface="微軟正黑體" panose="020B0604030504040204" pitchFamily="34" charset="-120"/>
              <a:ea typeface="微軟正黑體" panose="020B0604030504040204" pitchFamily="34" charset="-120"/>
            </a:endParaRPr>
          </a:p>
          <a:p>
            <a:pPr algn="just">
              <a:lnSpc>
                <a:spcPts val="1971"/>
              </a:lnSpc>
            </a:pPr>
            <a:endParaRPr lang="en-US" sz="1900" dirty="0">
              <a:solidFill>
                <a:srgbClr val="000000"/>
              </a:solidFill>
              <a:latin typeface="微軟正黑體" panose="020B0604030504040204" pitchFamily="34" charset="-120"/>
              <a:ea typeface="微軟正黑體" panose="020B0604030504040204" pitchFamily="34" charset="-120"/>
            </a:endParaRPr>
          </a:p>
        </p:txBody>
      </p:sp>
      <p:sp>
        <p:nvSpPr>
          <p:cNvPr id="69" name="TextBox 69"/>
          <p:cNvSpPr txBox="1"/>
          <p:nvPr/>
        </p:nvSpPr>
        <p:spPr>
          <a:xfrm>
            <a:off x="8452030" y="5028820"/>
            <a:ext cx="1292742" cy="359073"/>
          </a:xfrm>
          <a:prstGeom prst="rect">
            <a:avLst/>
          </a:prstGeom>
        </p:spPr>
        <p:txBody>
          <a:bodyPr lIns="0" tIns="0" rIns="0" bIns="0" rtlCol="0" anchor="t">
            <a:spAutoFit/>
          </a:bodyPr>
          <a:lstStyle/>
          <a:p>
            <a:pPr algn="ctr">
              <a:lnSpc>
                <a:spcPts val="2756"/>
              </a:lnSpc>
            </a:pPr>
            <a:r>
              <a:rPr lang="en-US" sz="1900" spc="-29">
                <a:solidFill>
                  <a:srgbClr val="282828"/>
                </a:solidFill>
                <a:latin typeface="微軟正黑體" panose="020B0604030504040204" pitchFamily="34" charset="-120"/>
                <a:ea typeface="微軟正黑體" panose="020B0604030504040204" pitchFamily="34" charset="-120"/>
              </a:rPr>
              <a:t>行政支持</a:t>
            </a:r>
          </a:p>
        </p:txBody>
      </p:sp>
      <p:sp>
        <p:nvSpPr>
          <p:cNvPr id="70" name="TextBox 70"/>
          <p:cNvSpPr txBox="1"/>
          <p:nvPr/>
        </p:nvSpPr>
        <p:spPr>
          <a:xfrm>
            <a:off x="7700715" y="5475582"/>
            <a:ext cx="2863459" cy="1025922"/>
          </a:xfrm>
          <a:prstGeom prst="rect">
            <a:avLst/>
          </a:prstGeom>
        </p:spPr>
        <p:txBody>
          <a:bodyPr lIns="0" tIns="0" rIns="0" bIns="0" rtlCol="0" anchor="t">
            <a:spAutoFit/>
          </a:bodyPr>
          <a:lstStyle/>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特殊教育推行委員會</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無障礙校園檢視</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7"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特殊教育獎助學金</a:t>
            </a:r>
            <a:endParaRPr lang="en-US" sz="1900" dirty="0">
              <a:solidFill>
                <a:srgbClr val="000000"/>
              </a:solidFill>
              <a:latin typeface="微軟正黑體" panose="020B0604030504040204" pitchFamily="34" charset="-120"/>
              <a:ea typeface="微軟正黑體" panose="020B0604030504040204" pitchFamily="34" charset="-120"/>
            </a:endParaRPr>
          </a:p>
          <a:p>
            <a:pPr marL="425653" lvl="1" indent="-212826" algn="just">
              <a:lnSpc>
                <a:spcPts val="1971"/>
              </a:lnSpc>
              <a:buFont typeface="Arial"/>
              <a:buChar char="•"/>
            </a:pPr>
            <a:r>
              <a:rPr lang="en-US" sz="1900" dirty="0" err="1">
                <a:solidFill>
                  <a:srgbClr val="000000"/>
                </a:solidFill>
                <a:latin typeface="微軟正黑體" panose="020B0604030504040204" pitchFamily="34" charset="-120"/>
                <a:ea typeface="微軟正黑體" panose="020B0604030504040204" pitchFamily="34" charset="-120"/>
              </a:rPr>
              <a:t>企業工讀申請</a:t>
            </a:r>
            <a:endParaRPr lang="en-US" sz="19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4304346"/>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 y="0"/>
            <a:ext cx="12188825" cy="6858000"/>
          </a:xfrm>
          <a:prstGeom prst="rect">
            <a:avLst/>
          </a:prstGeom>
        </p:spPr>
      </p:pic>
      <p:pic>
        <p:nvPicPr>
          <p:cNvPr id="11" name="內容版面配置區 3">
            <a:extLst>
              <a:ext uri="{FF2B5EF4-FFF2-40B4-BE49-F238E27FC236}">
                <a16:creationId xmlns:a16="http://schemas.microsoft.com/office/drawing/2014/main" xmlns="" id="{E2716511-58FC-4921-83A2-962613D9F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697" y="1071528"/>
            <a:ext cx="7148605" cy="5646902"/>
          </a:xfrm>
          <a:prstGeom prst="rect">
            <a:avLst/>
          </a:prstGeom>
        </p:spPr>
      </p:pic>
      <p:pic>
        <p:nvPicPr>
          <p:cNvPr id="12" name="圖片 11">
            <a:extLst>
              <a:ext uri="{FF2B5EF4-FFF2-40B4-BE49-F238E27FC236}">
                <a16:creationId xmlns:a16="http://schemas.microsoft.com/office/drawing/2014/main" xmlns="" id="{75D09D64-711B-46CC-9317-7C79FA0C928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27" b="89966" l="1807" r="95972"/>
                    </a14:imgEffect>
                  </a14:imgLayer>
                </a14:imgProps>
              </a:ext>
              <a:ext uri="{28A0092B-C50C-407E-A947-70E740481C1C}">
                <a14:useLocalDpi xmlns:a14="http://schemas.microsoft.com/office/drawing/2010/main" val="0"/>
              </a:ext>
            </a:extLst>
          </a:blip>
          <a:stretch>
            <a:fillRect/>
          </a:stretch>
        </p:blipFill>
        <p:spPr>
          <a:xfrm>
            <a:off x="1588" y="4493448"/>
            <a:ext cx="2434338" cy="2434338"/>
          </a:xfrm>
          <a:prstGeom prst="rect">
            <a:avLst/>
          </a:prstGeom>
        </p:spPr>
      </p:pic>
      <p:sp>
        <p:nvSpPr>
          <p:cNvPr id="13" name="標題 1">
            <a:extLst>
              <a:ext uri="{FF2B5EF4-FFF2-40B4-BE49-F238E27FC236}">
                <a16:creationId xmlns:a16="http://schemas.microsoft.com/office/drawing/2014/main" xmlns="" id="{CF2D08F7-B302-43C6-A437-B00CA1AFC441}"/>
              </a:ext>
            </a:extLst>
          </p:cNvPr>
          <p:cNvSpPr txBox="1">
            <a:spLocks/>
          </p:cNvSpPr>
          <p:nvPr/>
        </p:nvSpPr>
        <p:spPr>
          <a:xfrm>
            <a:off x="2354293" y="187171"/>
            <a:ext cx="7483415" cy="697187"/>
          </a:xfrm>
          <a:prstGeom prst="rect">
            <a:avLst/>
          </a:prstGeom>
        </p:spPr>
        <p:txBody>
          <a:bodyPr vert="horz" lIns="91431" tIns="45715" rIns="91431" bIns="45715" rtlCol="0" anchor="ctr">
            <a:normAutofit/>
          </a:bodyPr>
          <a:lstStyle>
            <a:lvl1pPr algn="l" defTabSz="914400" rtl="0" eaLnBrk="1" latinLnBrk="0" hangingPunct="1">
              <a:lnSpc>
                <a:spcPct val="90000"/>
              </a:lnSpc>
              <a:spcBef>
                <a:spcPct val="0"/>
              </a:spcBef>
              <a:buNone/>
              <a:defRPr sz="42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defTabSz="914309">
              <a:defRPr/>
            </a:pPr>
            <a:r>
              <a:rPr lang="zh-TW" altLang="en-US" dirty="0">
                <a:solidFill>
                  <a:schemeClr val="tx2">
                    <a:lumMod val="50000"/>
                  </a:schemeClr>
                </a:solidFill>
                <a:latin typeface="微軟正黑體" panose="020B0604030504040204" pitchFamily="34" charset="-120"/>
                <a:ea typeface="微軟正黑體" panose="020B0604030504040204" pitchFamily="34" charset="-120"/>
              </a:rPr>
              <a:t>資源教室的位置</a:t>
            </a:r>
            <a:r>
              <a:rPr lang="en-US" altLang="zh-TW"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dirty="0">
                <a:solidFill>
                  <a:schemeClr val="tx2">
                    <a:lumMod val="50000"/>
                  </a:schemeClr>
                </a:solidFill>
                <a:latin typeface="微軟正黑體" panose="020B0604030504040204" pitchFamily="34" charset="-120"/>
                <a:ea typeface="微軟正黑體" panose="020B0604030504040204" pitchFamily="34" charset="-120"/>
              </a:rPr>
              <a:t>校本部</a:t>
            </a:r>
            <a:r>
              <a:rPr lang="en-US" altLang="zh-TW" dirty="0">
                <a:solidFill>
                  <a:schemeClr val="tx2">
                    <a:lumMod val="50000"/>
                  </a:schemeClr>
                </a:solidFill>
                <a:latin typeface="微軟正黑體" panose="020B0604030504040204" pitchFamily="34" charset="-120"/>
                <a:ea typeface="微軟正黑體" panose="020B0604030504040204" pitchFamily="34" charset="-120"/>
              </a:rPr>
              <a:t>)</a:t>
            </a:r>
            <a:endParaRPr lang="zh-TW" altLang="en-US" dirty="0">
              <a:solidFill>
                <a:schemeClr val="tx2">
                  <a:lumMod val="50000"/>
                </a:schemeClr>
              </a:solidFill>
              <a:latin typeface="微軟正黑體" panose="020B0604030504040204" pitchFamily="34" charset="-120"/>
              <a:ea typeface="微軟正黑體" panose="020B0604030504040204" pitchFamily="34" charset="-120"/>
            </a:endParaRPr>
          </a:p>
        </p:txBody>
      </p:sp>
    </p:spTree>
    <p:custDataLst>
      <p:tags r:id="rId1"/>
    </p:custDataLst>
    <p:extLst>
      <p:ext uri="{BB962C8B-B14F-4D97-AF65-F5344CB8AC3E}">
        <p14:creationId xmlns:p14="http://schemas.microsoft.com/office/powerpoint/2010/main" val="229709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5">
            <a:extLst>
              <a:ext uri="{FF2B5EF4-FFF2-40B4-BE49-F238E27FC236}">
                <a16:creationId xmlns:a16="http://schemas.microsoft.com/office/drawing/2014/main" xmlns="" id="{6777C7A0-7ED5-47DD-9EA8-8449C383F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 y="0"/>
            <a:ext cx="12188825" cy="6858000"/>
          </a:xfrm>
          <a:prstGeom prst="rect">
            <a:avLst/>
          </a:prstGeom>
        </p:spPr>
      </p:pic>
      <p:sp>
        <p:nvSpPr>
          <p:cNvPr id="9" name="標題 1">
            <a:extLst>
              <a:ext uri="{FF2B5EF4-FFF2-40B4-BE49-F238E27FC236}">
                <a16:creationId xmlns:a16="http://schemas.microsoft.com/office/drawing/2014/main" xmlns="" id="{3B726EE4-98C5-4C58-B303-39398F5DD04E}"/>
              </a:ext>
            </a:extLst>
          </p:cNvPr>
          <p:cNvSpPr>
            <a:spLocks noGrp="1"/>
          </p:cNvSpPr>
          <p:nvPr>
            <p:ph type="title"/>
          </p:nvPr>
        </p:nvSpPr>
        <p:spPr>
          <a:xfrm>
            <a:off x="2438378" y="452371"/>
            <a:ext cx="7483415" cy="697187"/>
          </a:xfrm>
        </p:spPr>
        <p:txBody>
          <a:bodyPr/>
          <a:lstStyle/>
          <a:p>
            <a:pPr algn="ctr"/>
            <a:r>
              <a:rPr lang="zh-TW" altLang="en-US" dirty="0">
                <a:solidFill>
                  <a:schemeClr val="tx2">
                    <a:lumMod val="50000"/>
                  </a:schemeClr>
                </a:solidFill>
                <a:latin typeface="微軟正黑體" panose="020B0604030504040204" pitchFamily="34" charset="-120"/>
                <a:ea typeface="微軟正黑體" panose="020B0604030504040204" pitchFamily="34" charset="-120"/>
              </a:rPr>
              <a:t>資源教室的位置</a:t>
            </a:r>
            <a:r>
              <a:rPr lang="en-US" altLang="zh-TW"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dirty="0">
                <a:solidFill>
                  <a:schemeClr val="tx2">
                    <a:lumMod val="50000"/>
                  </a:schemeClr>
                </a:solidFill>
                <a:latin typeface="微軟正黑體" panose="020B0604030504040204" pitchFamily="34" charset="-120"/>
                <a:ea typeface="微軟正黑體" panose="020B0604030504040204" pitchFamily="34" charset="-120"/>
              </a:rPr>
              <a:t>英才校區</a:t>
            </a:r>
            <a:r>
              <a:rPr lang="en-US" altLang="zh-TW" dirty="0">
                <a:solidFill>
                  <a:schemeClr val="tx2">
                    <a:lumMod val="50000"/>
                  </a:schemeClr>
                </a:solidFill>
                <a:latin typeface="微軟正黑體" panose="020B0604030504040204" pitchFamily="34" charset="-120"/>
                <a:ea typeface="微軟正黑體" panose="020B0604030504040204" pitchFamily="34" charset="-120"/>
              </a:rPr>
              <a:t>)</a:t>
            </a:r>
            <a:endParaRPr lang="zh-TW" altLang="en-US" dirty="0">
              <a:solidFill>
                <a:schemeClr val="tx2">
                  <a:lumMod val="50000"/>
                </a:schemeClr>
              </a:solidFill>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xmlns="" id="{7BF13ADC-BF8B-4DAC-89AE-F2A75FB3C90A}"/>
              </a:ext>
            </a:extLst>
          </p:cNvPr>
          <p:cNvGrpSpPr/>
          <p:nvPr/>
        </p:nvGrpSpPr>
        <p:grpSpPr>
          <a:xfrm>
            <a:off x="2062248" y="1347899"/>
            <a:ext cx="7859544" cy="5272444"/>
            <a:chOff x="615908" y="1257475"/>
            <a:chExt cx="7859544" cy="5272444"/>
          </a:xfrm>
        </p:grpSpPr>
        <p:pic>
          <p:nvPicPr>
            <p:cNvPr id="11" name="圖片 10">
              <a:extLst>
                <a:ext uri="{FF2B5EF4-FFF2-40B4-BE49-F238E27FC236}">
                  <a16:creationId xmlns:a16="http://schemas.microsoft.com/office/drawing/2014/main" xmlns="" id="{7F5C067F-11DC-4716-9BF0-9DB88E0A4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908" y="1257475"/>
              <a:ext cx="7859544" cy="5272444"/>
            </a:xfrm>
            <a:prstGeom prst="rect">
              <a:avLst/>
            </a:prstGeom>
          </p:spPr>
        </p:pic>
        <p:sp>
          <p:nvSpPr>
            <p:cNvPr id="12" name="矩形 11">
              <a:extLst>
                <a:ext uri="{FF2B5EF4-FFF2-40B4-BE49-F238E27FC236}">
                  <a16:creationId xmlns:a16="http://schemas.microsoft.com/office/drawing/2014/main" xmlns="" id="{0B0DB5B6-4E9A-41F5-B290-60F6EB926309}"/>
                </a:ext>
              </a:extLst>
            </p:cNvPr>
            <p:cNvSpPr/>
            <p:nvPr/>
          </p:nvSpPr>
          <p:spPr>
            <a:xfrm>
              <a:off x="2671249" y="5388802"/>
              <a:ext cx="393684" cy="569387"/>
            </a:xfrm>
            <a:prstGeom prst="rect">
              <a:avLst/>
            </a:prstGeom>
            <a:solidFill>
              <a:srgbClr val="F3E5A4"/>
            </a:solidFill>
          </p:spPr>
          <p:txBody>
            <a:bodyPr wrap="square" lIns="137160" tIns="68580" rIns="137160" bIns="68580">
              <a:spAutoFit/>
            </a:bodyPr>
            <a:lstStyle/>
            <a:p>
              <a:pPr algn="ctr"/>
              <a:r>
                <a:rPr lang="en-US" altLang="zh-TW" sz="1400" dirty="0">
                  <a:ln w="0"/>
                  <a:effectLst>
                    <a:outerShdw blurRad="38100" dist="19050" dir="2700000" algn="tl" rotWithShape="0">
                      <a:schemeClr val="dk1">
                        <a:alpha val="40000"/>
                      </a:schemeClr>
                    </a:outerShdw>
                  </a:effectLst>
                  <a:latin typeface="+mj-ea"/>
                  <a:ea typeface="+mj-ea"/>
                </a:rPr>
                <a:t>4F</a:t>
              </a:r>
              <a:endParaRPr lang="zh-TW" altLang="en-US" sz="1400" dirty="0">
                <a:ln w="0"/>
                <a:effectLst>
                  <a:outerShdw blurRad="38100" dist="19050" dir="2700000" algn="tl" rotWithShape="0">
                    <a:schemeClr val="dk1">
                      <a:alpha val="40000"/>
                    </a:schemeClr>
                  </a:outerShdw>
                </a:effectLst>
                <a:latin typeface="+mj-ea"/>
                <a:ea typeface="+mj-ea"/>
              </a:endParaRPr>
            </a:p>
          </p:txBody>
        </p:sp>
      </p:grpSp>
    </p:spTree>
    <p:extLst>
      <p:ext uri="{BB962C8B-B14F-4D97-AF65-F5344CB8AC3E}">
        <p14:creationId xmlns:p14="http://schemas.microsoft.com/office/powerpoint/2010/main" val="1848261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23606" y="1445310"/>
            <a:ext cx="9053357" cy="2902572"/>
          </a:xfrm>
        </p:spPr>
        <p:txBody>
          <a:bodyPr/>
          <a:lstStyle/>
          <a:p>
            <a:pPr algn="l"/>
            <a:r>
              <a:rPr lang="zh-TW" altLang="en-US" sz="6000" b="1" dirty="0" smtClean="0">
                <a:solidFill>
                  <a:srgbClr val="002060"/>
                </a:solidFill>
              </a:rPr>
              <a:t>五、專題講座</a:t>
            </a:r>
            <a:r>
              <a:rPr lang="en-US" altLang="zh-TW" b="1" dirty="0">
                <a:solidFill>
                  <a:srgbClr val="002060"/>
                </a:solidFill>
              </a:rPr>
              <a:t/>
            </a:r>
            <a:br>
              <a:rPr lang="en-US" altLang="zh-TW" b="1" dirty="0">
                <a:solidFill>
                  <a:srgbClr val="002060"/>
                </a:solidFill>
              </a:rPr>
            </a:br>
            <a:endParaRPr lang="zh-TW" altLang="en-US" b="1" dirty="0">
              <a:solidFill>
                <a:srgbClr val="002060"/>
              </a:solidFill>
            </a:endParaRPr>
          </a:p>
        </p:txBody>
      </p:sp>
    </p:spTree>
    <p:extLst>
      <p:ext uri="{BB962C8B-B14F-4D97-AF65-F5344CB8AC3E}">
        <p14:creationId xmlns:p14="http://schemas.microsoft.com/office/powerpoint/2010/main" val="17638889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9443" y="208845"/>
            <a:ext cx="8596668" cy="1320800"/>
          </a:xfrm>
        </p:spPr>
        <p:txBody>
          <a:bodyPr>
            <a:noAutofit/>
          </a:bodyPr>
          <a:lstStyle/>
          <a:p>
            <a:pPr algn="ctr"/>
            <a:r>
              <a:rPr lang="en-US" altLang="zh-TW" sz="4400" b="1" dirty="0">
                <a:solidFill>
                  <a:srgbClr val="002060"/>
                </a:solidFill>
              </a:rPr>
              <a:t>112-1</a:t>
            </a:r>
            <a:r>
              <a:rPr lang="zh-TW" altLang="en-US" sz="4400" b="1" dirty="0">
                <a:solidFill>
                  <a:srgbClr val="002060"/>
                </a:solidFill>
              </a:rPr>
              <a:t>學期</a:t>
            </a:r>
            <a:r>
              <a:rPr lang="en-US" altLang="zh-TW" sz="4400" b="1" dirty="0">
                <a:solidFill>
                  <a:srgbClr val="002060"/>
                </a:solidFill>
              </a:rPr>
              <a:t/>
            </a:r>
            <a:br>
              <a:rPr lang="en-US" altLang="zh-TW" sz="4400" b="1" dirty="0">
                <a:solidFill>
                  <a:srgbClr val="002060"/>
                </a:solidFill>
              </a:rPr>
            </a:br>
            <a:r>
              <a:rPr lang="zh-TW" altLang="en-US" sz="4400" b="1" dirty="0">
                <a:solidFill>
                  <a:srgbClr val="002060"/>
                </a:solidFill>
              </a:rPr>
              <a:t>導師會議暨導師知能研習回饋問卷</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34" y="1549401"/>
            <a:ext cx="5427134" cy="5427134"/>
          </a:xfrm>
          <a:prstGeom prst="rect">
            <a:avLst/>
          </a:prstGeom>
        </p:spPr>
      </p:pic>
    </p:spTree>
    <p:extLst>
      <p:ext uri="{BB962C8B-B14F-4D97-AF65-F5344CB8AC3E}">
        <p14:creationId xmlns:p14="http://schemas.microsoft.com/office/powerpoint/2010/main" val="23301257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71322" y="2310938"/>
            <a:ext cx="9053357" cy="3206268"/>
          </a:xfrm>
        </p:spPr>
        <p:txBody>
          <a:bodyPr/>
          <a:lstStyle/>
          <a:p>
            <a:pPr algn="l"/>
            <a:r>
              <a:rPr lang="zh-TW" altLang="en-US" sz="7200" b="1" dirty="0">
                <a:solidFill>
                  <a:srgbClr val="002060"/>
                </a:solidFill>
              </a:rPr>
              <a:t> </a:t>
            </a:r>
            <a:r>
              <a:rPr lang="zh-TW" altLang="en-US" sz="7200" b="1" dirty="0" smtClean="0">
                <a:solidFill>
                  <a:srgbClr val="002060"/>
                </a:solidFill>
              </a:rPr>
              <a:t> </a:t>
            </a:r>
            <a:r>
              <a:rPr lang="zh-TW" altLang="en-US" sz="6000" b="1" dirty="0" smtClean="0">
                <a:solidFill>
                  <a:srgbClr val="002060"/>
                </a:solidFill>
              </a:rPr>
              <a:t>一、導師業務</a:t>
            </a:r>
            <a:r>
              <a:rPr lang="en-US" altLang="zh-TW" sz="6000" b="1" dirty="0" smtClean="0">
                <a:solidFill>
                  <a:srgbClr val="002060"/>
                </a:solidFill>
              </a:rPr>
              <a:t/>
            </a:r>
            <a:br>
              <a:rPr lang="en-US" altLang="zh-TW" sz="6000" b="1" dirty="0" smtClean="0">
                <a:solidFill>
                  <a:srgbClr val="002060"/>
                </a:solidFill>
              </a:rPr>
            </a:br>
            <a:r>
              <a:rPr lang="zh-TW" altLang="en-US" sz="6000" b="1" dirty="0" smtClean="0">
                <a:solidFill>
                  <a:srgbClr val="002060"/>
                </a:solidFill>
              </a:rPr>
              <a:t>  二、</a:t>
            </a:r>
            <a:r>
              <a:rPr lang="en-US" altLang="zh-TW" sz="6000" b="1" dirty="0" smtClean="0">
                <a:solidFill>
                  <a:srgbClr val="002060"/>
                </a:solidFill>
              </a:rPr>
              <a:t>UCAN</a:t>
            </a:r>
            <a:r>
              <a:rPr lang="en-US" altLang="zh-TW" sz="6000" b="1" dirty="0">
                <a:solidFill>
                  <a:srgbClr val="002060"/>
                </a:solidFill>
              </a:rPr>
              <a:t/>
            </a:r>
            <a:br>
              <a:rPr lang="en-US" altLang="zh-TW" sz="6000" b="1" dirty="0">
                <a:solidFill>
                  <a:srgbClr val="002060"/>
                </a:solidFill>
              </a:rPr>
            </a:br>
            <a:r>
              <a:rPr lang="zh-TW" altLang="en-US" sz="6000" b="1" dirty="0" smtClean="0">
                <a:solidFill>
                  <a:srgbClr val="002060"/>
                </a:solidFill>
              </a:rPr>
              <a:t>  三、資源教室</a:t>
            </a:r>
            <a:endParaRPr lang="zh-TW" altLang="en-US" sz="6000" b="1" dirty="0">
              <a:solidFill>
                <a:srgbClr val="002060"/>
              </a:solidFill>
            </a:endParaRPr>
          </a:p>
        </p:txBody>
      </p:sp>
      <p:sp>
        <p:nvSpPr>
          <p:cNvPr id="3" name="標題 1"/>
          <p:cNvSpPr txBox="1">
            <a:spLocks/>
          </p:cNvSpPr>
          <p:nvPr/>
        </p:nvSpPr>
        <p:spPr>
          <a:xfrm>
            <a:off x="1426661" y="572356"/>
            <a:ext cx="9053357" cy="160313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7200" b="1" dirty="0" smtClean="0">
                <a:solidFill>
                  <a:srgbClr val="002060"/>
                </a:solidFill>
              </a:rPr>
              <a:t>業務報告</a:t>
            </a:r>
            <a:r>
              <a:rPr lang="zh-TW" altLang="en-US" sz="4800" b="1" dirty="0" smtClean="0">
                <a:solidFill>
                  <a:srgbClr val="002060"/>
                </a:solidFill>
              </a:rPr>
              <a:t> </a:t>
            </a:r>
            <a:endParaRPr lang="zh-TW" altLang="en-US" sz="6000" b="1" dirty="0">
              <a:solidFill>
                <a:srgbClr val="002060"/>
              </a:solidFill>
            </a:endParaRPr>
          </a:p>
        </p:txBody>
      </p:sp>
    </p:spTree>
    <p:extLst>
      <p:ext uri="{BB962C8B-B14F-4D97-AF65-F5344CB8AC3E}">
        <p14:creationId xmlns:p14="http://schemas.microsoft.com/office/powerpoint/2010/main" val="40901296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89967" y="2689411"/>
            <a:ext cx="10684935" cy="1183341"/>
          </a:xfrm>
        </p:spPr>
        <p:txBody>
          <a:bodyPr/>
          <a:lstStyle/>
          <a:p>
            <a:pPr algn="l"/>
            <a:r>
              <a:rPr lang="en-US" altLang="zh-TW" b="1" dirty="0" smtClean="0">
                <a:solidFill>
                  <a:srgbClr val="002060"/>
                </a:solidFill>
              </a:rPr>
              <a:t>(</a:t>
            </a:r>
            <a:r>
              <a:rPr lang="zh-TW" altLang="en-US" b="1" dirty="0" smtClean="0">
                <a:solidFill>
                  <a:srgbClr val="002060"/>
                </a:solidFill>
              </a:rPr>
              <a:t>一</a:t>
            </a:r>
            <a:r>
              <a:rPr lang="en-US" altLang="zh-TW" b="1" dirty="0" smtClean="0">
                <a:solidFill>
                  <a:srgbClr val="002060"/>
                </a:solidFill>
              </a:rPr>
              <a:t>)111-2</a:t>
            </a:r>
            <a:r>
              <a:rPr lang="zh-TW" altLang="en-US" b="1" dirty="0">
                <a:solidFill>
                  <a:srgbClr val="002060"/>
                </a:solidFill>
              </a:rPr>
              <a:t>導師輔導績效評核成效</a:t>
            </a:r>
          </a:p>
        </p:txBody>
      </p:sp>
      <p:sp>
        <p:nvSpPr>
          <p:cNvPr id="3" name="標題 1"/>
          <p:cNvSpPr txBox="1">
            <a:spLocks/>
          </p:cNvSpPr>
          <p:nvPr/>
        </p:nvSpPr>
        <p:spPr>
          <a:xfrm>
            <a:off x="3125585" y="1144872"/>
            <a:ext cx="4678110" cy="118334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6600" b="1" dirty="0" smtClean="0">
                <a:solidFill>
                  <a:srgbClr val="002060"/>
                </a:solidFill>
              </a:rPr>
              <a:t>導師業務</a:t>
            </a:r>
            <a:endParaRPr lang="zh-TW" altLang="en-US" sz="6600" b="1" dirty="0">
              <a:solidFill>
                <a:srgbClr val="002060"/>
              </a:solidFill>
            </a:endParaRPr>
          </a:p>
        </p:txBody>
      </p:sp>
    </p:spTree>
    <p:extLst>
      <p:ext uri="{BB962C8B-B14F-4D97-AF65-F5344CB8AC3E}">
        <p14:creationId xmlns:p14="http://schemas.microsoft.com/office/powerpoint/2010/main" val="23935977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43000" y="397533"/>
            <a:ext cx="9906000" cy="731250"/>
          </a:xfrm>
          <a:prstGeom prst="rect">
            <a:avLst/>
          </a:prstGeom>
          <a:solidFill>
            <a:srgbClr val="A5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solidFill>
                <a:prstClr val="white"/>
              </a:solidFill>
            </a:endParaRPr>
          </a:p>
        </p:txBody>
      </p:sp>
      <p:sp>
        <p:nvSpPr>
          <p:cNvPr id="43" name="標題 42"/>
          <p:cNvSpPr>
            <a:spLocks noGrp="1"/>
          </p:cNvSpPr>
          <p:nvPr>
            <p:ph type="title" idx="4294967295"/>
          </p:nvPr>
        </p:nvSpPr>
        <p:spPr>
          <a:xfrm>
            <a:off x="1143000" y="482170"/>
            <a:ext cx="9906000" cy="561975"/>
          </a:xfrm>
        </p:spPr>
        <p:txBody>
          <a:bodyPr>
            <a:noAutofit/>
          </a:bodyPr>
          <a:lstStyle/>
          <a:p>
            <a:pPr algn="ctr">
              <a:lnSpc>
                <a:spcPct val="100000"/>
              </a:lnSpc>
            </a:pPr>
            <a:r>
              <a:rPr lang="en-US" altLang="zh-TW" sz="4400" b="1" dirty="0" smtClean="0">
                <a:solidFill>
                  <a:schemeClr val="bg1"/>
                </a:solidFill>
                <a:latin typeface="微軟正黑體" panose="020B0604030504040204" pitchFamily="34" charset="-120"/>
                <a:ea typeface="微軟正黑體" panose="020B0604030504040204" pitchFamily="34" charset="-120"/>
              </a:rPr>
              <a:t>111-2</a:t>
            </a:r>
            <a:r>
              <a:rPr lang="zh-TW" altLang="en-US" sz="4400" b="1" dirty="0" smtClean="0">
                <a:solidFill>
                  <a:schemeClr val="bg1"/>
                </a:solidFill>
                <a:latin typeface="微軟正黑體" panose="020B0604030504040204" pitchFamily="34" charset="-120"/>
                <a:ea typeface="微軟正黑體" panose="020B0604030504040204" pitchFamily="34" charset="-120"/>
              </a:rPr>
              <a:t>導師</a:t>
            </a:r>
            <a:r>
              <a:rPr lang="zh-TW" altLang="en-US" sz="4400" b="1" dirty="0">
                <a:solidFill>
                  <a:schemeClr val="bg1"/>
                </a:solidFill>
                <a:latin typeface="微軟正黑體" panose="020B0604030504040204" pitchFamily="34" charset="-120"/>
                <a:ea typeface="微軟正黑體" panose="020B0604030504040204" pitchFamily="34" charset="-120"/>
              </a:rPr>
              <a:t>輔導績效評核人數統計</a:t>
            </a: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63" y="1453674"/>
            <a:ext cx="10633937" cy="491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785070"/>
      </p:ext>
    </p:extLst>
  </p:cSld>
  <p:clrMapOvr>
    <a:masterClrMapping/>
  </p:clrMapOvr>
  <mc:AlternateContent xmlns:mc="http://schemas.openxmlformats.org/markup-compatibility/2006" xmlns:p14="http://schemas.microsoft.com/office/powerpoint/2010/main">
    <mc:Choice Requires="p14">
      <p:transition spd="slow" p14:dur="2000" advTm="24996">
        <p:cut/>
      </p:transition>
    </mc:Choice>
    <mc:Fallback xmlns="">
      <p:transition spd="slow" advTm="24996">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43000" y="642937"/>
            <a:ext cx="9906000" cy="731250"/>
          </a:xfrm>
          <a:prstGeom prst="rect">
            <a:avLst/>
          </a:prstGeom>
          <a:solidFill>
            <a:srgbClr val="A5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solidFill>
                <a:prstClr val="white"/>
              </a:solidFill>
            </a:endParaRPr>
          </a:p>
        </p:txBody>
      </p:sp>
      <p:sp>
        <p:nvSpPr>
          <p:cNvPr id="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Gill Sans MT" panose="020B0502020104020203" pitchFamily="34" charset="0"/>
                <a:ea typeface="新細明體" panose="02020500000000000000" pitchFamily="18" charset="-120"/>
              </a:defRPr>
            </a:lvl1pPr>
            <a:lvl2pPr marL="603647" indent="-232172">
              <a:defRPr kumimoji="1">
                <a:solidFill>
                  <a:schemeClr val="tx1"/>
                </a:solidFill>
                <a:latin typeface="Gill Sans MT" panose="020B0502020104020203" pitchFamily="34" charset="0"/>
                <a:ea typeface="新細明體" panose="02020500000000000000" pitchFamily="18" charset="-120"/>
              </a:defRPr>
            </a:lvl2pPr>
            <a:lvl3pPr marL="928688" indent="-185738">
              <a:defRPr kumimoji="1">
                <a:solidFill>
                  <a:schemeClr val="tx1"/>
                </a:solidFill>
                <a:latin typeface="Gill Sans MT" panose="020B0502020104020203" pitchFamily="34" charset="0"/>
                <a:ea typeface="新細明體" panose="02020500000000000000" pitchFamily="18" charset="-120"/>
              </a:defRPr>
            </a:lvl3pPr>
            <a:lvl4pPr marL="1300163" indent="-185738">
              <a:defRPr kumimoji="1">
                <a:solidFill>
                  <a:schemeClr val="tx1"/>
                </a:solidFill>
                <a:latin typeface="Gill Sans MT" panose="020B0502020104020203" pitchFamily="34" charset="0"/>
                <a:ea typeface="新細明體" panose="02020500000000000000" pitchFamily="18" charset="-120"/>
              </a:defRPr>
            </a:lvl4pPr>
            <a:lvl5pPr marL="1671638" indent="-185738">
              <a:defRPr kumimoji="1">
                <a:solidFill>
                  <a:schemeClr val="tx1"/>
                </a:solidFill>
                <a:latin typeface="Gill Sans MT" panose="020B0502020104020203" pitchFamily="34" charset="0"/>
                <a:ea typeface="新細明體" panose="02020500000000000000" pitchFamily="18" charset="-120"/>
              </a:defRPr>
            </a:lvl5pPr>
            <a:lvl6pPr marL="2043113" indent="-185738" eaLnBrk="0" fontAlgn="base" hangingPunct="0">
              <a:spcBef>
                <a:spcPct val="0"/>
              </a:spcBef>
              <a:spcAft>
                <a:spcPct val="0"/>
              </a:spcAft>
              <a:defRPr kumimoji="1">
                <a:solidFill>
                  <a:schemeClr val="tx1"/>
                </a:solidFill>
                <a:latin typeface="Gill Sans MT" panose="020B0502020104020203" pitchFamily="34" charset="0"/>
                <a:ea typeface="新細明體" panose="02020500000000000000" pitchFamily="18" charset="-120"/>
              </a:defRPr>
            </a:lvl6pPr>
            <a:lvl7pPr marL="2414588" indent="-185738" eaLnBrk="0" fontAlgn="base" hangingPunct="0">
              <a:spcBef>
                <a:spcPct val="0"/>
              </a:spcBef>
              <a:spcAft>
                <a:spcPct val="0"/>
              </a:spcAft>
              <a:defRPr kumimoji="1">
                <a:solidFill>
                  <a:schemeClr val="tx1"/>
                </a:solidFill>
                <a:latin typeface="Gill Sans MT" panose="020B0502020104020203" pitchFamily="34" charset="0"/>
                <a:ea typeface="新細明體" panose="02020500000000000000" pitchFamily="18" charset="-120"/>
              </a:defRPr>
            </a:lvl7pPr>
            <a:lvl8pPr marL="2786063" indent="-185738" eaLnBrk="0" fontAlgn="base" hangingPunct="0">
              <a:spcBef>
                <a:spcPct val="0"/>
              </a:spcBef>
              <a:spcAft>
                <a:spcPct val="0"/>
              </a:spcAft>
              <a:defRPr kumimoji="1">
                <a:solidFill>
                  <a:schemeClr val="tx1"/>
                </a:solidFill>
                <a:latin typeface="Gill Sans MT" panose="020B0502020104020203" pitchFamily="34" charset="0"/>
                <a:ea typeface="新細明體" panose="02020500000000000000" pitchFamily="18" charset="-120"/>
              </a:defRPr>
            </a:lvl8pPr>
            <a:lvl9pPr marL="3157538" indent="-185738" eaLnBrk="0" fontAlgn="base" hangingPunct="0">
              <a:spcBef>
                <a:spcPct val="0"/>
              </a:spcBef>
              <a:spcAft>
                <a:spcPct val="0"/>
              </a:spcAft>
              <a:defRPr kumimoji="1">
                <a:solidFill>
                  <a:schemeClr val="tx1"/>
                </a:solidFill>
                <a:latin typeface="Gill Sans MT" panose="020B0502020104020203" pitchFamily="34" charset="0"/>
                <a:ea typeface="新細明體" panose="02020500000000000000" pitchFamily="18" charset="-120"/>
              </a:defRPr>
            </a:lvl9pPr>
          </a:lstStyle>
          <a:p>
            <a:fld id="{ECF6504E-78E7-40E4-9F6D-9D43E67EAF9B}" type="slidenum">
              <a:rPr kumimoji="0" lang="en-US" altLang="zh-TW" sz="1138">
                <a:solidFill>
                  <a:srgbClr val="000000"/>
                </a:solidFill>
              </a:rPr>
              <a:pPr/>
              <a:t>6</a:t>
            </a:fld>
            <a:endParaRPr kumimoji="0" lang="en-US" altLang="zh-TW" sz="1138" dirty="0">
              <a:solidFill>
                <a:srgbClr val="000000"/>
              </a:solidFill>
            </a:endParaRPr>
          </a:p>
        </p:txBody>
      </p:sp>
      <p:sp>
        <p:nvSpPr>
          <p:cNvPr id="43" name="標題 42"/>
          <p:cNvSpPr>
            <a:spLocks noGrp="1"/>
          </p:cNvSpPr>
          <p:nvPr>
            <p:ph type="title" idx="4294967295"/>
          </p:nvPr>
        </p:nvSpPr>
        <p:spPr>
          <a:xfrm>
            <a:off x="1143000" y="727574"/>
            <a:ext cx="9906000" cy="561975"/>
          </a:xfrm>
        </p:spPr>
        <p:txBody>
          <a:bodyPr>
            <a:noAutofit/>
          </a:bodyPr>
          <a:lstStyle/>
          <a:p>
            <a:pPr algn="ctr">
              <a:lnSpc>
                <a:spcPct val="100000"/>
              </a:lnSpc>
            </a:pPr>
            <a:r>
              <a:rPr lang="en-US" altLang="zh-TW" sz="4000" b="1" dirty="0" smtClean="0">
                <a:solidFill>
                  <a:schemeClr val="bg1"/>
                </a:solidFill>
                <a:latin typeface="微軟正黑體" panose="020B0604030504040204" pitchFamily="34" charset="-120"/>
                <a:ea typeface="微軟正黑體" panose="020B0604030504040204" pitchFamily="34" charset="-120"/>
              </a:rPr>
              <a:t>111-2</a:t>
            </a:r>
            <a:r>
              <a:rPr lang="zh-TW" altLang="en-US" sz="4000" b="1" dirty="0">
                <a:solidFill>
                  <a:schemeClr val="bg1"/>
                </a:solidFill>
                <a:latin typeface="微軟正黑體" panose="020B0604030504040204" pitchFamily="34" charset="-120"/>
                <a:ea typeface="微軟正黑體" panose="020B0604030504040204" pitchFamily="34" charset="-120"/>
              </a:rPr>
              <a:t>各院成績統計</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30" y="1505913"/>
            <a:ext cx="10814539" cy="492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6031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43000" y="642937"/>
            <a:ext cx="9906000" cy="731250"/>
          </a:xfrm>
          <a:prstGeom prst="rect">
            <a:avLst/>
          </a:prstGeom>
          <a:solidFill>
            <a:srgbClr val="A58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a:solidFill>
                <a:prstClr val="white"/>
              </a:solidFill>
            </a:endParaRPr>
          </a:p>
        </p:txBody>
      </p:sp>
      <p:sp>
        <p:nvSpPr>
          <p:cNvPr id="43" name="標題 42"/>
          <p:cNvSpPr>
            <a:spLocks noGrp="1"/>
          </p:cNvSpPr>
          <p:nvPr>
            <p:ph type="title" idx="4294967295"/>
          </p:nvPr>
        </p:nvSpPr>
        <p:spPr>
          <a:xfrm>
            <a:off x="1143000" y="745030"/>
            <a:ext cx="9906000" cy="561975"/>
          </a:xfrm>
        </p:spPr>
        <p:txBody>
          <a:bodyPr>
            <a:noAutofit/>
          </a:bodyPr>
          <a:lstStyle/>
          <a:p>
            <a:pPr algn="ctr">
              <a:lnSpc>
                <a:spcPct val="100000"/>
              </a:lnSpc>
            </a:pPr>
            <a:r>
              <a:rPr lang="en-US" altLang="zh-TW" sz="4000" b="1" dirty="0" smtClean="0">
                <a:solidFill>
                  <a:schemeClr val="bg1"/>
                </a:solidFill>
                <a:latin typeface="微軟正黑體" panose="020B0604030504040204" pitchFamily="34" charset="-120"/>
                <a:ea typeface="微軟正黑體" panose="020B0604030504040204" pitchFamily="34" charset="-120"/>
              </a:rPr>
              <a:t>111-2</a:t>
            </a:r>
            <a:r>
              <a:rPr lang="zh-TW" altLang="en-US" sz="4000" b="1" dirty="0">
                <a:solidFill>
                  <a:schemeClr val="bg1"/>
                </a:solidFill>
                <a:latin typeface="微軟正黑體" panose="020B0604030504040204" pitchFamily="34" charset="-120"/>
                <a:ea typeface="微軟正黑體" panose="020B0604030504040204" pitchFamily="34" charset="-120"/>
              </a:rPr>
              <a:t>基本評核達成占比</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4187"/>
            <a:ext cx="9906000" cy="516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6152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9859" y="1399032"/>
            <a:ext cx="11492753" cy="5458968"/>
          </a:xfrm>
        </p:spPr>
        <p:txBody>
          <a:bodyPr>
            <a:normAutofit fontScale="85000" lnSpcReduction="20000"/>
          </a:bodyPr>
          <a:lstStyle/>
          <a:p>
            <a:r>
              <a:rPr lang="zh-TW" altLang="zh-TW" sz="3800" b="1" dirty="0">
                <a:solidFill>
                  <a:srgbClr val="002060"/>
                </a:solidFill>
              </a:rPr>
              <a:t>每學期評核時間：第一學期</a:t>
            </a:r>
            <a:r>
              <a:rPr lang="en-US" altLang="zh-TW" sz="3800" b="1" dirty="0">
                <a:solidFill>
                  <a:srgbClr val="FF0000"/>
                </a:solidFill>
              </a:rPr>
              <a:t>7/1-11/20</a:t>
            </a:r>
            <a:r>
              <a:rPr lang="zh-TW" altLang="zh-TW" sz="3800" b="1" dirty="0">
                <a:solidFill>
                  <a:srgbClr val="002060"/>
                </a:solidFill>
              </a:rPr>
              <a:t>、第二學期</a:t>
            </a:r>
            <a:r>
              <a:rPr lang="en-US" altLang="zh-TW" sz="3800" b="1" dirty="0">
                <a:solidFill>
                  <a:srgbClr val="002060"/>
                </a:solidFill>
              </a:rPr>
              <a:t>11/21-6/30</a:t>
            </a:r>
            <a:r>
              <a:rPr lang="zh-TW" altLang="zh-TW" sz="3800" b="1" dirty="0">
                <a:solidFill>
                  <a:srgbClr val="002060"/>
                </a:solidFill>
              </a:rPr>
              <a:t>。</a:t>
            </a:r>
          </a:p>
          <a:p>
            <a:r>
              <a:rPr lang="zh-TW" altLang="zh-TW" sz="3800" b="1" dirty="0">
                <a:solidFill>
                  <a:srgbClr val="002060"/>
                </a:solidFill>
              </a:rPr>
              <a:t>導師輔導績效獎勵成績評核分優、良及甲等級如下：</a:t>
            </a:r>
          </a:p>
          <a:p>
            <a:r>
              <a:rPr lang="en-US" altLang="zh-TW" sz="3800" b="1" dirty="0">
                <a:solidFill>
                  <a:srgbClr val="002060"/>
                </a:solidFill>
              </a:rPr>
              <a:t>(1)</a:t>
            </a:r>
            <a:r>
              <a:rPr lang="zh-TW" altLang="zh-TW" sz="3800" b="1" dirty="0">
                <a:solidFill>
                  <a:srgbClr val="FF0000"/>
                </a:solidFill>
              </a:rPr>
              <a:t>優等</a:t>
            </a:r>
            <a:r>
              <a:rPr lang="zh-TW" altLang="zh-TW" sz="3800" b="1" dirty="0">
                <a:solidFill>
                  <a:srgbClr val="002060"/>
                </a:solidFill>
              </a:rPr>
              <a:t>：基本評核項目均需達成，且進階評核項目分數為受評核導師數最優</a:t>
            </a:r>
            <a:r>
              <a:rPr lang="zh-TW" altLang="zh-TW" sz="3800" b="1" dirty="0">
                <a:solidFill>
                  <a:srgbClr val="FF0000"/>
                </a:solidFill>
              </a:rPr>
              <a:t>前</a:t>
            </a:r>
            <a:r>
              <a:rPr lang="en-US" altLang="zh-TW" sz="3800" b="1" dirty="0">
                <a:solidFill>
                  <a:srgbClr val="FF0000"/>
                </a:solidFill>
              </a:rPr>
              <a:t>5%</a:t>
            </a:r>
            <a:r>
              <a:rPr lang="zh-TW" altLang="zh-TW" sz="3800" b="1" dirty="0">
                <a:solidFill>
                  <a:srgbClr val="002060"/>
                </a:solidFill>
              </a:rPr>
              <a:t>。</a:t>
            </a:r>
          </a:p>
          <a:p>
            <a:r>
              <a:rPr lang="en-US" altLang="zh-TW" sz="3800" b="1" dirty="0">
                <a:solidFill>
                  <a:srgbClr val="002060"/>
                </a:solidFill>
              </a:rPr>
              <a:t>(2)</a:t>
            </a:r>
            <a:r>
              <a:rPr lang="zh-TW" altLang="zh-TW" sz="3800" b="1" dirty="0">
                <a:solidFill>
                  <a:srgbClr val="FF0000"/>
                </a:solidFill>
              </a:rPr>
              <a:t>良等</a:t>
            </a:r>
            <a:r>
              <a:rPr lang="zh-TW" altLang="zh-TW" sz="3800" b="1" dirty="0">
                <a:solidFill>
                  <a:srgbClr val="002060"/>
                </a:solidFill>
              </a:rPr>
              <a:t>：基本評核項目均需達成，且進階評核項目分數為受評核導師數</a:t>
            </a:r>
            <a:r>
              <a:rPr lang="en-US" altLang="zh-TW" sz="3800" b="1" dirty="0">
                <a:solidFill>
                  <a:srgbClr val="FF0000"/>
                </a:solidFill>
              </a:rPr>
              <a:t>5%</a:t>
            </a:r>
            <a:r>
              <a:rPr lang="zh-TW" altLang="zh-TW" sz="3800" b="1" dirty="0">
                <a:solidFill>
                  <a:srgbClr val="FF0000"/>
                </a:solidFill>
              </a:rPr>
              <a:t>～</a:t>
            </a:r>
            <a:r>
              <a:rPr lang="en-US" altLang="zh-TW" sz="3800" b="1" dirty="0">
                <a:solidFill>
                  <a:srgbClr val="FF0000"/>
                </a:solidFill>
              </a:rPr>
              <a:t>50%</a:t>
            </a:r>
            <a:r>
              <a:rPr lang="zh-TW" altLang="zh-TW" sz="3800" b="1" dirty="0">
                <a:solidFill>
                  <a:srgbClr val="002060"/>
                </a:solidFill>
              </a:rPr>
              <a:t>。</a:t>
            </a:r>
          </a:p>
          <a:p>
            <a:r>
              <a:rPr lang="en-US" altLang="zh-TW" sz="3800" b="1" dirty="0">
                <a:solidFill>
                  <a:srgbClr val="002060"/>
                </a:solidFill>
              </a:rPr>
              <a:t>(3)</a:t>
            </a:r>
            <a:r>
              <a:rPr lang="zh-TW" altLang="zh-TW" sz="3800" b="1" dirty="0">
                <a:solidFill>
                  <a:srgbClr val="FF0000"/>
                </a:solidFill>
              </a:rPr>
              <a:t>甲等</a:t>
            </a:r>
            <a:r>
              <a:rPr lang="zh-TW" altLang="zh-TW" sz="3800" b="1" dirty="0">
                <a:solidFill>
                  <a:srgbClr val="002060"/>
                </a:solidFill>
              </a:rPr>
              <a:t>：受評核導師數</a:t>
            </a:r>
            <a:r>
              <a:rPr lang="en-US" altLang="zh-TW" sz="3800" b="1" dirty="0">
                <a:solidFill>
                  <a:srgbClr val="FF0000"/>
                </a:solidFill>
              </a:rPr>
              <a:t>50%</a:t>
            </a:r>
            <a:r>
              <a:rPr lang="zh-TW" altLang="zh-TW" sz="3800" b="1" dirty="0">
                <a:solidFill>
                  <a:srgbClr val="FF0000"/>
                </a:solidFill>
              </a:rPr>
              <a:t>之後</a:t>
            </a:r>
            <a:r>
              <a:rPr lang="zh-TW" altLang="zh-TW" sz="3800" b="1" dirty="0">
                <a:solidFill>
                  <a:srgbClr val="002060"/>
                </a:solidFill>
              </a:rPr>
              <a:t>。</a:t>
            </a:r>
          </a:p>
          <a:p>
            <a:r>
              <a:rPr lang="en-US" altLang="zh-TW" sz="3800" b="1" dirty="0">
                <a:solidFill>
                  <a:srgbClr val="002060"/>
                </a:solidFill>
              </a:rPr>
              <a:t>(4)</a:t>
            </a:r>
            <a:r>
              <a:rPr lang="zh-TW" altLang="zh-TW" sz="3800" b="1" dirty="0">
                <a:solidFill>
                  <a:srgbClr val="002060"/>
                </a:solidFill>
              </a:rPr>
              <a:t>由「高教深耕彈性薪資小組」依學生事務處彙整之導師初評名冊進行評選，獎勵額度依當學年度預算而定。</a:t>
            </a:r>
          </a:p>
          <a:p>
            <a:r>
              <a:rPr lang="zh-TW" altLang="zh-TW" sz="3800" b="1" dirty="0">
                <a:solidFill>
                  <a:srgbClr val="002060"/>
                </a:solidFill>
              </a:rPr>
              <a:t>導師輔導績效獎勵發放時間：第一學期於</a:t>
            </a:r>
            <a:r>
              <a:rPr lang="en-US" altLang="zh-TW" sz="3800" b="1" dirty="0">
                <a:solidFill>
                  <a:srgbClr val="002060"/>
                </a:solidFill>
              </a:rPr>
              <a:t>12</a:t>
            </a:r>
            <a:r>
              <a:rPr lang="zh-TW" altLang="zh-TW" sz="3800" b="1" dirty="0">
                <a:solidFill>
                  <a:srgbClr val="002060"/>
                </a:solidFill>
              </a:rPr>
              <a:t>月發放、第二學期於</a:t>
            </a:r>
            <a:r>
              <a:rPr lang="en-US" altLang="zh-TW" sz="3800" b="1" dirty="0">
                <a:solidFill>
                  <a:srgbClr val="002060"/>
                </a:solidFill>
              </a:rPr>
              <a:t>8</a:t>
            </a:r>
            <a:r>
              <a:rPr lang="zh-TW" altLang="zh-TW" sz="3800" b="1" dirty="0">
                <a:solidFill>
                  <a:srgbClr val="002060"/>
                </a:solidFill>
              </a:rPr>
              <a:t>月發放。</a:t>
            </a:r>
          </a:p>
          <a:p>
            <a:endParaRPr lang="zh-TW" altLang="en-US" dirty="0"/>
          </a:p>
        </p:txBody>
      </p:sp>
      <p:sp>
        <p:nvSpPr>
          <p:cNvPr id="2" name="矩形 1"/>
          <p:cNvSpPr/>
          <p:nvPr/>
        </p:nvSpPr>
        <p:spPr>
          <a:xfrm>
            <a:off x="1767944" y="213267"/>
            <a:ext cx="8218917" cy="1015663"/>
          </a:xfrm>
          <a:prstGeom prst="rect">
            <a:avLst/>
          </a:prstGeom>
        </p:spPr>
        <p:txBody>
          <a:bodyPr wrap="none">
            <a:spAutoFit/>
          </a:bodyPr>
          <a:lstStyle/>
          <a:p>
            <a:r>
              <a:rPr lang="en-US" altLang="zh-TW" sz="6000" b="1" dirty="0">
                <a:solidFill>
                  <a:srgbClr val="002060"/>
                </a:solidFill>
              </a:rPr>
              <a:t>(</a:t>
            </a:r>
            <a:r>
              <a:rPr lang="zh-TW" altLang="en-US" sz="6000" b="1" dirty="0">
                <a:solidFill>
                  <a:srgbClr val="002060"/>
                </a:solidFill>
              </a:rPr>
              <a:t>二</a:t>
            </a:r>
            <a:r>
              <a:rPr lang="en-US" altLang="zh-TW" sz="6000" b="1" dirty="0">
                <a:solidFill>
                  <a:srgbClr val="002060"/>
                </a:solidFill>
              </a:rPr>
              <a:t>)112-1</a:t>
            </a:r>
            <a:r>
              <a:rPr lang="zh-TW" altLang="en-US" sz="6000" b="1" dirty="0">
                <a:solidFill>
                  <a:srgbClr val="002060"/>
                </a:solidFill>
              </a:rPr>
              <a:t>導師績效評核</a:t>
            </a:r>
            <a:endParaRPr lang="zh-TW" altLang="en-US" sz="6000" dirty="0"/>
          </a:p>
        </p:txBody>
      </p:sp>
    </p:spTree>
    <p:extLst>
      <p:ext uri="{BB962C8B-B14F-4D97-AF65-F5344CB8AC3E}">
        <p14:creationId xmlns:p14="http://schemas.microsoft.com/office/powerpoint/2010/main" val="22250685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5815" y="220134"/>
            <a:ext cx="11134164" cy="2082799"/>
          </a:xfrm>
        </p:spPr>
        <p:txBody>
          <a:bodyPr/>
          <a:lstStyle/>
          <a:p>
            <a:pPr algn="ctr"/>
            <a:r>
              <a:rPr lang="en-US" altLang="zh-TW" sz="6000" b="1" dirty="0" smtClean="0">
                <a:solidFill>
                  <a:srgbClr val="002060"/>
                </a:solidFill>
              </a:rPr>
              <a:t>(</a:t>
            </a:r>
            <a:r>
              <a:rPr lang="zh-TW" altLang="en-US" sz="6000" b="1" dirty="0" smtClean="0">
                <a:solidFill>
                  <a:srgbClr val="002060"/>
                </a:solidFill>
              </a:rPr>
              <a:t>三</a:t>
            </a:r>
            <a:r>
              <a:rPr lang="en-US" altLang="zh-TW" sz="6000" b="1" dirty="0" smtClean="0">
                <a:solidFill>
                  <a:srgbClr val="002060"/>
                </a:solidFill>
              </a:rPr>
              <a:t>)112-1</a:t>
            </a:r>
            <a:r>
              <a:rPr lang="zh-TW" altLang="en-US" sz="6000" b="1" dirty="0" smtClean="0">
                <a:solidFill>
                  <a:srgbClr val="002060"/>
                </a:solidFill>
              </a:rPr>
              <a:t>學期導師</a:t>
            </a:r>
            <a:r>
              <a:rPr lang="zh-TW" altLang="en-US" sz="6000" b="1" dirty="0">
                <a:solidFill>
                  <a:srgbClr val="002060"/>
                </a:solidFill>
              </a:rPr>
              <a:t>知能</a:t>
            </a:r>
            <a:r>
              <a:rPr lang="zh-TW" altLang="en-US" sz="6000" b="1" dirty="0" smtClean="0">
                <a:solidFill>
                  <a:srgbClr val="002060"/>
                </a:solidFill>
              </a:rPr>
              <a:t>研習</a:t>
            </a:r>
            <a:r>
              <a:rPr lang="en-US" altLang="zh-TW" sz="6000" b="1" dirty="0" smtClean="0">
                <a:solidFill>
                  <a:srgbClr val="002060"/>
                </a:solidFill>
              </a:rPr>
              <a:t/>
            </a:r>
            <a:br>
              <a:rPr lang="en-US" altLang="zh-TW" sz="6000" b="1" dirty="0" smtClean="0">
                <a:solidFill>
                  <a:srgbClr val="002060"/>
                </a:solidFill>
              </a:rPr>
            </a:br>
            <a:r>
              <a:rPr lang="zh-TW" altLang="en-US" sz="6000" b="1" dirty="0" smtClean="0">
                <a:solidFill>
                  <a:srgbClr val="002060"/>
                </a:solidFill>
              </a:rPr>
              <a:t>已完成及登錄計</a:t>
            </a:r>
            <a:r>
              <a:rPr lang="en-US" altLang="zh-TW" sz="6000" b="1" dirty="0" smtClean="0">
                <a:solidFill>
                  <a:srgbClr val="002060"/>
                </a:solidFill>
              </a:rPr>
              <a:t>4</a:t>
            </a:r>
            <a:r>
              <a:rPr lang="zh-TW" altLang="en-US" sz="6000" b="1" dirty="0" smtClean="0">
                <a:solidFill>
                  <a:srgbClr val="002060"/>
                </a:solidFill>
              </a:rPr>
              <a:t>場次</a:t>
            </a:r>
            <a:endParaRPr lang="zh-TW" altLang="en-US" sz="6000" b="1" dirty="0">
              <a:solidFill>
                <a:srgbClr val="002060"/>
              </a:solidFill>
            </a:endParaRPr>
          </a:p>
        </p:txBody>
      </p:sp>
      <p:sp>
        <p:nvSpPr>
          <p:cNvPr id="3" name="副標題 2"/>
          <p:cNvSpPr>
            <a:spLocks noGrp="1"/>
          </p:cNvSpPr>
          <p:nvPr>
            <p:ph type="subTitle" idx="1"/>
          </p:nvPr>
        </p:nvSpPr>
        <p:spPr/>
        <p:txBody>
          <a:bodyPr/>
          <a:lstStyle/>
          <a:p>
            <a:endParaRPr lang="en-US" altLang="zh-TW" dirty="0"/>
          </a:p>
          <a:p>
            <a:endParaRPr lang="en-US" altLang="zh-TW"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23" y="2353733"/>
            <a:ext cx="11299748" cy="391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8717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ags/tag7.xml><?xml version="1.0" encoding="utf-8"?>
<p:tagLst xmlns:a="http://schemas.openxmlformats.org/drawingml/2006/main" xmlns:r="http://schemas.openxmlformats.org/officeDocument/2006/relationships" xmlns:p="http://schemas.openxmlformats.org/presentationml/2006/main">
  <p:tag name="PA" val="v5.1.2"/>
</p:tagLst>
</file>

<file path=ppt/tags/tag8.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4159</TotalTime>
  <Words>1105</Words>
  <Application>Microsoft Office PowerPoint</Application>
  <PresentationFormat>自訂</PresentationFormat>
  <Paragraphs>152</Paragraphs>
  <Slides>27</Slides>
  <Notes>7</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多面向</vt:lpstr>
      <vt:lpstr>112-1學期 導師會議暨導師知能研習</vt:lpstr>
      <vt:lpstr>一、主席致詞 二、講師介紹 三、頒贈感謝狀 四、大合照 五、業務報告 六、專題</vt:lpstr>
      <vt:lpstr>  一、導師業務   二、UCAN   三、資源教室</vt:lpstr>
      <vt:lpstr>(一)111-2導師輔導績效評核成效</vt:lpstr>
      <vt:lpstr>111-2導師輔導績效評核人數統計</vt:lpstr>
      <vt:lpstr>111-2各院成績統計</vt:lpstr>
      <vt:lpstr>111-2基本評核達成占比</vt:lpstr>
      <vt:lpstr>PowerPoint 簡報</vt:lpstr>
      <vt:lpstr>(三)112-1學期導師知能研習 已完成及登錄計4場次</vt:lpstr>
      <vt:lpstr>PowerPoint 簡報</vt:lpstr>
      <vt:lpstr>PowerPoint 簡報</vt:lpstr>
      <vt:lpstr>導師會議暨導師知能研習-UCAN</vt:lpstr>
      <vt:lpstr>PowerPoint 簡報</vt:lpstr>
      <vt:lpstr>學生UCAN施測操作方式-由學校單一簽入系統登入 </vt:lpstr>
      <vt:lpstr>學生UCAN施測操作方式</vt:lpstr>
      <vt:lpstr>導師如何查詢學生填答狀況(一)</vt:lpstr>
      <vt:lpstr>導師如何查詢學生填答狀況(二)</vt:lpstr>
      <vt:lpstr>教師資訊系統／導師專區</vt:lpstr>
      <vt:lpstr>職涯活動服務</vt:lpstr>
      <vt:lpstr>PowerPoint 簡報</vt:lpstr>
      <vt:lpstr>PowerPoint 簡報</vt:lpstr>
      <vt:lpstr>PowerPoint 簡報</vt:lpstr>
      <vt:lpstr>PowerPoint 簡報</vt:lpstr>
      <vt:lpstr>PowerPoint 簡報</vt:lpstr>
      <vt:lpstr>資源教室的位置(英才校區)</vt:lpstr>
      <vt:lpstr>五、專題講座 </vt:lpstr>
      <vt:lpstr>112-1學期 導師會議暨導師知能研習回饋問卷</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CMU</cp:lastModifiedBy>
  <cp:revision>128</cp:revision>
  <cp:lastPrinted>2020-10-26T07:22:37Z</cp:lastPrinted>
  <dcterms:created xsi:type="dcterms:W3CDTF">2020-08-31T05:22:10Z</dcterms:created>
  <dcterms:modified xsi:type="dcterms:W3CDTF">2023-09-23T06:13:36Z</dcterms:modified>
</cp:coreProperties>
</file>